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10" r:id="rId28"/>
    <p:sldId id="308" r:id="rId29"/>
    <p:sldId id="309" r:id="rId30"/>
    <p:sldId id="313" r:id="rId31"/>
    <p:sldId id="314" r:id="rId32"/>
    <p:sldId id="315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BB151-E980-4D84-9933-8BFEB1BA4A9E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EFBDE39-80BB-467D-84D2-D6CD8ADA452B}">
      <dgm:prSet phldrT="[Text]"/>
      <dgm:spPr/>
      <dgm:t>
        <a:bodyPr/>
        <a:lstStyle/>
        <a:p>
          <a:r>
            <a:rPr lang="bg-BG" dirty="0"/>
            <a:t>Схеми от тип „лимити и търговия“ (</a:t>
          </a:r>
          <a:r>
            <a:rPr lang="en-GB" dirty="0"/>
            <a:t>caps-and-trade systems)</a:t>
          </a:r>
          <a:endParaRPr lang="bg-BG" dirty="0"/>
        </a:p>
      </dgm:t>
    </dgm:pt>
    <dgm:pt modelId="{BE5DE049-3348-4F54-A403-7F8465F440E0}" type="parTrans" cxnId="{89E75856-0607-4627-B1B1-E5D6ACC80D8A}">
      <dgm:prSet/>
      <dgm:spPr/>
      <dgm:t>
        <a:bodyPr/>
        <a:lstStyle/>
        <a:p>
          <a:endParaRPr lang="bg-BG"/>
        </a:p>
      </dgm:t>
    </dgm:pt>
    <dgm:pt modelId="{61C12250-DA1F-47F8-9450-E2CDEAF92DE7}" type="sibTrans" cxnId="{89E75856-0607-4627-B1B1-E5D6ACC80D8A}">
      <dgm:prSet/>
      <dgm:spPr/>
      <dgm:t>
        <a:bodyPr/>
        <a:lstStyle/>
        <a:p>
          <a:endParaRPr lang="bg-BG"/>
        </a:p>
      </dgm:t>
    </dgm:pt>
    <dgm:pt modelId="{5ACBBD55-C9C9-4665-9B1A-34CA92173AC8}">
      <dgm:prSet phldrT="[Text]"/>
      <dgm:spPr/>
      <dgm:t>
        <a:bodyPr/>
        <a:lstStyle/>
        <a:p>
          <a:r>
            <a:rPr lang="bg-BG" dirty="0"/>
            <a:t>Квотите за емисии се разпределят безплатно или чрез търгове</a:t>
          </a:r>
        </a:p>
      </dgm:t>
    </dgm:pt>
    <dgm:pt modelId="{80EE610D-EAA9-4E64-BA69-3F6DC2F9D75F}" type="parTrans" cxnId="{4B838D69-B186-4BBE-BD67-12111EC491F3}">
      <dgm:prSet/>
      <dgm:spPr/>
      <dgm:t>
        <a:bodyPr/>
        <a:lstStyle/>
        <a:p>
          <a:endParaRPr lang="bg-BG"/>
        </a:p>
      </dgm:t>
    </dgm:pt>
    <dgm:pt modelId="{10C20A94-3B79-4740-9609-DD3DD4AD5604}" type="sibTrans" cxnId="{4B838D69-B186-4BBE-BD67-12111EC491F3}">
      <dgm:prSet/>
      <dgm:spPr/>
      <dgm:t>
        <a:bodyPr/>
        <a:lstStyle/>
        <a:p>
          <a:endParaRPr lang="bg-BG"/>
        </a:p>
      </dgm:t>
    </dgm:pt>
    <dgm:pt modelId="{93D9175E-1D60-4F21-9048-6CD4DCF19800}">
      <dgm:prSet phldrT="[Text]"/>
      <dgm:spPr/>
      <dgm:t>
        <a:bodyPr/>
        <a:lstStyle/>
        <a:p>
          <a:r>
            <a:rPr lang="bg-BG" dirty="0"/>
            <a:t>Предоставените безплатно квоти са в рамките на горната граница парникови емисии</a:t>
          </a:r>
        </a:p>
      </dgm:t>
    </dgm:pt>
    <dgm:pt modelId="{B989FC09-5E09-4882-99B0-845A80355964}" type="parTrans" cxnId="{D8870A73-0374-427A-A981-FB9113C4B2D8}">
      <dgm:prSet/>
      <dgm:spPr/>
      <dgm:t>
        <a:bodyPr/>
        <a:lstStyle/>
        <a:p>
          <a:endParaRPr lang="bg-BG"/>
        </a:p>
      </dgm:t>
    </dgm:pt>
    <dgm:pt modelId="{543D58F0-AA64-4560-8E38-8F12C2E43E33}" type="sibTrans" cxnId="{D8870A73-0374-427A-A981-FB9113C4B2D8}">
      <dgm:prSet/>
      <dgm:spPr/>
      <dgm:t>
        <a:bodyPr/>
        <a:lstStyle/>
        <a:p>
          <a:endParaRPr lang="bg-BG"/>
        </a:p>
      </dgm:t>
    </dgm:pt>
    <dgm:pt modelId="{514B9A43-3C04-4F49-BB31-2D699C1849D6}">
      <dgm:prSet phldrT="[Text]"/>
      <dgm:spPr/>
      <dgm:t>
        <a:bodyPr/>
        <a:lstStyle/>
        <a:p>
          <a:r>
            <a:rPr lang="bg-BG" dirty="0"/>
            <a:t>Схеми от тип „база и кредити“ (</a:t>
          </a:r>
          <a:r>
            <a:rPr lang="en-GB" dirty="0"/>
            <a:t>baseline-and-credit systems)</a:t>
          </a:r>
          <a:endParaRPr lang="bg-BG" dirty="0"/>
        </a:p>
      </dgm:t>
    </dgm:pt>
    <dgm:pt modelId="{F94760C4-A133-4931-AE8F-440245E1122F}" type="parTrans" cxnId="{94288494-1D7F-4007-8D28-3925B42E45C7}">
      <dgm:prSet/>
      <dgm:spPr/>
      <dgm:t>
        <a:bodyPr/>
        <a:lstStyle/>
        <a:p>
          <a:endParaRPr lang="bg-BG"/>
        </a:p>
      </dgm:t>
    </dgm:pt>
    <dgm:pt modelId="{E4C0CA11-924F-4104-ADBF-D951F50E934B}" type="sibTrans" cxnId="{94288494-1D7F-4007-8D28-3925B42E45C7}">
      <dgm:prSet/>
      <dgm:spPr/>
      <dgm:t>
        <a:bodyPr/>
        <a:lstStyle/>
        <a:p>
          <a:endParaRPr lang="bg-BG"/>
        </a:p>
      </dgm:t>
    </dgm:pt>
    <dgm:pt modelId="{AD69ABC8-8F5D-443C-8A6F-745C9C64CD0B}">
      <dgm:prSet phldrT="[Text]"/>
      <dgm:spPr/>
      <dgm:t>
        <a:bodyPr/>
        <a:lstStyle/>
        <a:p>
          <a:r>
            <a:rPr lang="bg-BG" dirty="0"/>
            <a:t>Емитентите, намалили отделяните емисии, под това равнище получават кредити</a:t>
          </a:r>
        </a:p>
      </dgm:t>
    </dgm:pt>
    <dgm:pt modelId="{D9CB91AE-B6C7-421C-B117-5C3FD84E295D}" type="parTrans" cxnId="{B12C9D24-8872-4E80-B02F-83346A37653A}">
      <dgm:prSet/>
      <dgm:spPr/>
      <dgm:t>
        <a:bodyPr/>
        <a:lstStyle/>
        <a:p>
          <a:endParaRPr lang="bg-BG"/>
        </a:p>
      </dgm:t>
    </dgm:pt>
    <dgm:pt modelId="{124A993D-151A-4953-B5C8-E97D3DA61F41}" type="sibTrans" cxnId="{B12C9D24-8872-4E80-B02F-83346A37653A}">
      <dgm:prSet/>
      <dgm:spPr/>
      <dgm:t>
        <a:bodyPr/>
        <a:lstStyle/>
        <a:p>
          <a:endParaRPr lang="bg-BG"/>
        </a:p>
      </dgm:t>
    </dgm:pt>
    <dgm:pt modelId="{7D13C001-DC21-4B93-8D20-83A83FA4050E}">
      <dgm:prSet phldrT="[Text]"/>
      <dgm:spPr/>
      <dgm:t>
        <a:bodyPr/>
        <a:lstStyle/>
        <a:p>
          <a:r>
            <a:rPr lang="bg-BG" dirty="0"/>
            <a:t>Кредитите могат да бъдат продавани на предприятия, които </a:t>
          </a:r>
          <a:r>
            <a:rPr lang="bg-BG" dirty="0" err="1"/>
            <a:t>хадхвърлят</a:t>
          </a:r>
          <a:r>
            <a:rPr lang="bg-BG" dirty="0"/>
            <a:t> своите базови равнища</a:t>
          </a:r>
        </a:p>
      </dgm:t>
    </dgm:pt>
    <dgm:pt modelId="{0D39AB43-6A1B-429E-ACE0-D54BD4505627}" type="parTrans" cxnId="{1D24866F-0725-4E67-BE4F-8AA00965195F}">
      <dgm:prSet/>
      <dgm:spPr/>
      <dgm:t>
        <a:bodyPr/>
        <a:lstStyle/>
        <a:p>
          <a:endParaRPr lang="bg-BG"/>
        </a:p>
      </dgm:t>
    </dgm:pt>
    <dgm:pt modelId="{D9C9DFE5-7DEC-460E-994F-6576A6C302A0}" type="sibTrans" cxnId="{1D24866F-0725-4E67-BE4F-8AA00965195F}">
      <dgm:prSet/>
      <dgm:spPr/>
      <dgm:t>
        <a:bodyPr/>
        <a:lstStyle/>
        <a:p>
          <a:endParaRPr lang="bg-BG"/>
        </a:p>
      </dgm:t>
    </dgm:pt>
    <dgm:pt modelId="{DEE360A1-ED39-4EC9-B973-AC745FAA2F22}">
      <dgm:prSet/>
      <dgm:spPr/>
      <dgm:t>
        <a:bodyPr/>
        <a:lstStyle/>
        <a:p>
          <a:r>
            <a:rPr lang="bg-BG" dirty="0"/>
            <a:t>Фиксира се горна граница или абсолютна стойност на емисиите  в обхвата на СТЕ</a:t>
          </a:r>
        </a:p>
      </dgm:t>
    </dgm:pt>
    <dgm:pt modelId="{5F21387C-B147-446A-9905-F708ECDA0F85}" type="parTrans" cxnId="{8168B457-62E2-4A6C-9182-706A8487357B}">
      <dgm:prSet/>
      <dgm:spPr/>
      <dgm:t>
        <a:bodyPr/>
        <a:lstStyle/>
        <a:p>
          <a:endParaRPr lang="bg-BG"/>
        </a:p>
      </dgm:t>
    </dgm:pt>
    <dgm:pt modelId="{86A1DD92-D7AD-4A88-97F2-9B2662241446}" type="sibTrans" cxnId="{8168B457-62E2-4A6C-9182-706A8487357B}">
      <dgm:prSet/>
      <dgm:spPr/>
      <dgm:t>
        <a:bodyPr/>
        <a:lstStyle/>
        <a:p>
          <a:endParaRPr lang="bg-BG"/>
        </a:p>
      </dgm:t>
    </dgm:pt>
    <dgm:pt modelId="{98D5C405-0025-4F0A-84D4-E2F40035E4BD}">
      <dgm:prSet/>
      <dgm:spPr/>
      <dgm:t>
        <a:bodyPr/>
        <a:lstStyle/>
        <a:p>
          <a:r>
            <a:rPr lang="bg-BG" dirty="0"/>
            <a:t>Определят се базови равнища на емисиите за всеки емитент</a:t>
          </a:r>
        </a:p>
      </dgm:t>
    </dgm:pt>
    <dgm:pt modelId="{64C71447-DCA9-4779-82CC-FF0A0E7BB1F2}" type="parTrans" cxnId="{5D36E6DA-9982-4FA5-8A3B-4BC257E20786}">
      <dgm:prSet/>
      <dgm:spPr/>
      <dgm:t>
        <a:bodyPr/>
        <a:lstStyle/>
        <a:p>
          <a:endParaRPr lang="bg-BG"/>
        </a:p>
      </dgm:t>
    </dgm:pt>
    <dgm:pt modelId="{C5BD4650-7334-45C6-A9F3-299DF4A5C6D6}" type="sibTrans" cxnId="{5D36E6DA-9982-4FA5-8A3B-4BC257E20786}">
      <dgm:prSet/>
      <dgm:spPr/>
      <dgm:t>
        <a:bodyPr/>
        <a:lstStyle/>
        <a:p>
          <a:endParaRPr lang="bg-BG"/>
        </a:p>
      </dgm:t>
    </dgm:pt>
    <dgm:pt modelId="{D110F2B2-2ADC-4C24-836E-67D1E4C96A35}" type="pres">
      <dgm:prSet presAssocID="{986BB151-E980-4D84-9933-8BFEB1BA4A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45758-808D-4AE9-88EB-C126612B61AE}" type="pres">
      <dgm:prSet presAssocID="{AEFBDE39-80BB-467D-84D2-D6CD8ADA452B}" presName="root" presStyleCnt="0"/>
      <dgm:spPr/>
    </dgm:pt>
    <dgm:pt modelId="{19F9C928-30E4-4011-BAFA-507824EB28C6}" type="pres">
      <dgm:prSet presAssocID="{AEFBDE39-80BB-467D-84D2-D6CD8ADA452B}" presName="rootComposite" presStyleCnt="0"/>
      <dgm:spPr/>
    </dgm:pt>
    <dgm:pt modelId="{2575340B-58CA-400A-A721-914E2942936C}" type="pres">
      <dgm:prSet presAssocID="{AEFBDE39-80BB-467D-84D2-D6CD8ADA452B}" presName="rootText" presStyleLbl="node1" presStyleIdx="0" presStyleCnt="2" custScaleX="314934"/>
      <dgm:spPr/>
    </dgm:pt>
    <dgm:pt modelId="{5227AA7F-A339-4419-963E-6123528CE7A0}" type="pres">
      <dgm:prSet presAssocID="{AEFBDE39-80BB-467D-84D2-D6CD8ADA452B}" presName="rootConnector" presStyleLbl="node1" presStyleIdx="0" presStyleCnt="2"/>
      <dgm:spPr/>
    </dgm:pt>
    <dgm:pt modelId="{15CEEEF4-4D64-436A-A35D-D40D516C1ED5}" type="pres">
      <dgm:prSet presAssocID="{AEFBDE39-80BB-467D-84D2-D6CD8ADA452B}" presName="childShape" presStyleCnt="0"/>
      <dgm:spPr/>
    </dgm:pt>
    <dgm:pt modelId="{66170073-A89D-4C40-99C6-3C06B517C133}" type="pres">
      <dgm:prSet presAssocID="{5F21387C-B147-446A-9905-F708ECDA0F85}" presName="Name13" presStyleLbl="parChTrans1D2" presStyleIdx="0" presStyleCnt="6"/>
      <dgm:spPr/>
    </dgm:pt>
    <dgm:pt modelId="{0A31175B-121F-4D44-B652-D121418736D0}" type="pres">
      <dgm:prSet presAssocID="{DEE360A1-ED39-4EC9-B973-AC745FAA2F22}" presName="childText" presStyleLbl="bgAcc1" presStyleIdx="0" presStyleCnt="6" custScaleX="219900">
        <dgm:presLayoutVars>
          <dgm:bulletEnabled val="1"/>
        </dgm:presLayoutVars>
      </dgm:prSet>
      <dgm:spPr/>
    </dgm:pt>
    <dgm:pt modelId="{F94A0577-1879-4DA5-AC6E-A9CACEFE5721}" type="pres">
      <dgm:prSet presAssocID="{80EE610D-EAA9-4E64-BA69-3F6DC2F9D75F}" presName="Name13" presStyleLbl="parChTrans1D2" presStyleIdx="1" presStyleCnt="6"/>
      <dgm:spPr/>
    </dgm:pt>
    <dgm:pt modelId="{EC5351D3-1548-4469-AB58-0AE319A500F9}" type="pres">
      <dgm:prSet presAssocID="{5ACBBD55-C9C9-4665-9B1A-34CA92173AC8}" presName="childText" presStyleLbl="bgAcc1" presStyleIdx="1" presStyleCnt="6" custScaleX="219900">
        <dgm:presLayoutVars>
          <dgm:bulletEnabled val="1"/>
        </dgm:presLayoutVars>
      </dgm:prSet>
      <dgm:spPr/>
    </dgm:pt>
    <dgm:pt modelId="{A6204D4C-B540-43A9-87D6-EA59E66604F2}" type="pres">
      <dgm:prSet presAssocID="{B989FC09-5E09-4882-99B0-845A80355964}" presName="Name13" presStyleLbl="parChTrans1D2" presStyleIdx="2" presStyleCnt="6"/>
      <dgm:spPr/>
    </dgm:pt>
    <dgm:pt modelId="{C2CBDC9E-E7E9-4C95-90AB-7BCCADAD89BC}" type="pres">
      <dgm:prSet presAssocID="{93D9175E-1D60-4F21-9048-6CD4DCF19800}" presName="childText" presStyleLbl="bgAcc1" presStyleIdx="2" presStyleCnt="6" custScaleX="219900">
        <dgm:presLayoutVars>
          <dgm:bulletEnabled val="1"/>
        </dgm:presLayoutVars>
      </dgm:prSet>
      <dgm:spPr/>
    </dgm:pt>
    <dgm:pt modelId="{1CD9A7BD-F789-40BB-819F-7C16183E4574}" type="pres">
      <dgm:prSet presAssocID="{514B9A43-3C04-4F49-BB31-2D699C1849D6}" presName="root" presStyleCnt="0"/>
      <dgm:spPr/>
    </dgm:pt>
    <dgm:pt modelId="{9475D877-6F23-42FB-B732-DBA165D0DE10}" type="pres">
      <dgm:prSet presAssocID="{514B9A43-3C04-4F49-BB31-2D699C1849D6}" presName="rootComposite" presStyleCnt="0"/>
      <dgm:spPr/>
    </dgm:pt>
    <dgm:pt modelId="{70661B01-D2BA-4E05-9635-13A2F49FDD96}" type="pres">
      <dgm:prSet presAssocID="{514B9A43-3C04-4F49-BB31-2D699C1849D6}" presName="rootText" presStyleLbl="node1" presStyleIdx="1" presStyleCnt="2" custScaleX="314927" custLinFactNeighborX="293" custLinFactNeighborY="-3413"/>
      <dgm:spPr/>
    </dgm:pt>
    <dgm:pt modelId="{D5102E11-7103-415E-A5F5-251A04ACE202}" type="pres">
      <dgm:prSet presAssocID="{514B9A43-3C04-4F49-BB31-2D699C1849D6}" presName="rootConnector" presStyleLbl="node1" presStyleIdx="1" presStyleCnt="2"/>
      <dgm:spPr/>
    </dgm:pt>
    <dgm:pt modelId="{4039BCF0-1124-4B98-821D-BCF840AECF67}" type="pres">
      <dgm:prSet presAssocID="{514B9A43-3C04-4F49-BB31-2D699C1849D6}" presName="childShape" presStyleCnt="0"/>
      <dgm:spPr/>
    </dgm:pt>
    <dgm:pt modelId="{F9E2561F-E491-4490-9C78-EF8187DFF8E7}" type="pres">
      <dgm:prSet presAssocID="{64C71447-DCA9-4779-82CC-FF0A0E7BB1F2}" presName="Name13" presStyleLbl="parChTrans1D2" presStyleIdx="3" presStyleCnt="6"/>
      <dgm:spPr/>
    </dgm:pt>
    <dgm:pt modelId="{40192E70-C546-4B27-BECD-273B08A0FA53}" type="pres">
      <dgm:prSet presAssocID="{98D5C405-0025-4F0A-84D4-E2F40035E4BD}" presName="childText" presStyleLbl="bgAcc1" presStyleIdx="3" presStyleCnt="6" custScaleX="219900">
        <dgm:presLayoutVars>
          <dgm:bulletEnabled val="1"/>
        </dgm:presLayoutVars>
      </dgm:prSet>
      <dgm:spPr/>
    </dgm:pt>
    <dgm:pt modelId="{1C628940-56E3-4FB3-BACB-202201FE9522}" type="pres">
      <dgm:prSet presAssocID="{D9CB91AE-B6C7-421C-B117-5C3FD84E295D}" presName="Name13" presStyleLbl="parChTrans1D2" presStyleIdx="4" presStyleCnt="6"/>
      <dgm:spPr/>
    </dgm:pt>
    <dgm:pt modelId="{A75165A8-E6F6-4E19-874B-0F1C1086E25D}" type="pres">
      <dgm:prSet presAssocID="{AD69ABC8-8F5D-443C-8A6F-745C9C64CD0B}" presName="childText" presStyleLbl="bgAcc1" presStyleIdx="4" presStyleCnt="6" custScaleX="219900">
        <dgm:presLayoutVars>
          <dgm:bulletEnabled val="1"/>
        </dgm:presLayoutVars>
      </dgm:prSet>
      <dgm:spPr/>
    </dgm:pt>
    <dgm:pt modelId="{8DA3557E-A176-4655-8A2A-DC43CFD6F0B4}" type="pres">
      <dgm:prSet presAssocID="{0D39AB43-6A1B-429E-ACE0-D54BD4505627}" presName="Name13" presStyleLbl="parChTrans1D2" presStyleIdx="5" presStyleCnt="6"/>
      <dgm:spPr/>
    </dgm:pt>
    <dgm:pt modelId="{CC6EC6FA-A16F-429E-9D30-BE16F50DB3C8}" type="pres">
      <dgm:prSet presAssocID="{7D13C001-DC21-4B93-8D20-83A83FA4050E}" presName="childText" presStyleLbl="bgAcc1" presStyleIdx="5" presStyleCnt="6" custScaleX="219900">
        <dgm:presLayoutVars>
          <dgm:bulletEnabled val="1"/>
        </dgm:presLayoutVars>
      </dgm:prSet>
      <dgm:spPr/>
    </dgm:pt>
  </dgm:ptLst>
  <dgm:cxnLst>
    <dgm:cxn modelId="{E17F3017-6BEF-4B2E-93D7-8E1C3BA8D28D}" type="presOf" srcId="{0D39AB43-6A1B-429E-ACE0-D54BD4505627}" destId="{8DA3557E-A176-4655-8A2A-DC43CFD6F0B4}" srcOrd="0" destOrd="0" presId="urn:microsoft.com/office/officeart/2005/8/layout/hierarchy3"/>
    <dgm:cxn modelId="{104C281D-7E79-4561-8398-0543FE1E67DD}" type="presOf" srcId="{5F21387C-B147-446A-9905-F708ECDA0F85}" destId="{66170073-A89D-4C40-99C6-3C06B517C133}" srcOrd="0" destOrd="0" presId="urn:microsoft.com/office/officeart/2005/8/layout/hierarchy3"/>
    <dgm:cxn modelId="{37A8531F-654B-4645-AA70-213658684385}" type="presOf" srcId="{98D5C405-0025-4F0A-84D4-E2F40035E4BD}" destId="{40192E70-C546-4B27-BECD-273B08A0FA53}" srcOrd="0" destOrd="0" presId="urn:microsoft.com/office/officeart/2005/8/layout/hierarchy3"/>
    <dgm:cxn modelId="{B12C9D24-8872-4E80-B02F-83346A37653A}" srcId="{514B9A43-3C04-4F49-BB31-2D699C1849D6}" destId="{AD69ABC8-8F5D-443C-8A6F-745C9C64CD0B}" srcOrd="1" destOrd="0" parTransId="{D9CB91AE-B6C7-421C-B117-5C3FD84E295D}" sibTransId="{124A993D-151A-4953-B5C8-E97D3DA61F41}"/>
    <dgm:cxn modelId="{8ECE6A32-001E-4B72-981D-FB9BA0E8236E}" type="presOf" srcId="{93D9175E-1D60-4F21-9048-6CD4DCF19800}" destId="{C2CBDC9E-E7E9-4C95-90AB-7BCCADAD89BC}" srcOrd="0" destOrd="0" presId="urn:microsoft.com/office/officeart/2005/8/layout/hierarchy3"/>
    <dgm:cxn modelId="{C475BC3F-8171-455F-8A57-23A1ACA687F3}" type="presOf" srcId="{64C71447-DCA9-4779-82CC-FF0A0E7BB1F2}" destId="{F9E2561F-E491-4490-9C78-EF8187DFF8E7}" srcOrd="0" destOrd="0" presId="urn:microsoft.com/office/officeart/2005/8/layout/hierarchy3"/>
    <dgm:cxn modelId="{B8E78568-A580-4C30-B176-A25BEB7B108D}" type="presOf" srcId="{514B9A43-3C04-4F49-BB31-2D699C1849D6}" destId="{D5102E11-7103-415E-A5F5-251A04ACE202}" srcOrd="1" destOrd="0" presId="urn:microsoft.com/office/officeart/2005/8/layout/hierarchy3"/>
    <dgm:cxn modelId="{4B838D69-B186-4BBE-BD67-12111EC491F3}" srcId="{AEFBDE39-80BB-467D-84D2-D6CD8ADA452B}" destId="{5ACBBD55-C9C9-4665-9B1A-34CA92173AC8}" srcOrd="1" destOrd="0" parTransId="{80EE610D-EAA9-4E64-BA69-3F6DC2F9D75F}" sibTransId="{10C20A94-3B79-4740-9609-DD3DD4AD5604}"/>
    <dgm:cxn modelId="{0F67554D-647D-4393-BEA7-B90972863034}" type="presOf" srcId="{D9CB91AE-B6C7-421C-B117-5C3FD84E295D}" destId="{1C628940-56E3-4FB3-BACB-202201FE9522}" srcOrd="0" destOrd="0" presId="urn:microsoft.com/office/officeart/2005/8/layout/hierarchy3"/>
    <dgm:cxn modelId="{9EAA984D-B301-4108-B227-DDC9AF796717}" type="presOf" srcId="{5ACBBD55-C9C9-4665-9B1A-34CA92173AC8}" destId="{EC5351D3-1548-4469-AB58-0AE319A500F9}" srcOrd="0" destOrd="0" presId="urn:microsoft.com/office/officeart/2005/8/layout/hierarchy3"/>
    <dgm:cxn modelId="{12DE756F-CA6D-4E09-BFB6-FA45CA347304}" type="presOf" srcId="{AEFBDE39-80BB-467D-84D2-D6CD8ADA452B}" destId="{5227AA7F-A339-4419-963E-6123528CE7A0}" srcOrd="1" destOrd="0" presId="urn:microsoft.com/office/officeart/2005/8/layout/hierarchy3"/>
    <dgm:cxn modelId="{1D24866F-0725-4E67-BE4F-8AA00965195F}" srcId="{514B9A43-3C04-4F49-BB31-2D699C1849D6}" destId="{7D13C001-DC21-4B93-8D20-83A83FA4050E}" srcOrd="2" destOrd="0" parTransId="{0D39AB43-6A1B-429E-ACE0-D54BD4505627}" sibTransId="{D9C9DFE5-7DEC-460E-994F-6576A6C302A0}"/>
    <dgm:cxn modelId="{D8870A73-0374-427A-A981-FB9113C4B2D8}" srcId="{AEFBDE39-80BB-467D-84D2-D6CD8ADA452B}" destId="{93D9175E-1D60-4F21-9048-6CD4DCF19800}" srcOrd="2" destOrd="0" parTransId="{B989FC09-5E09-4882-99B0-845A80355964}" sibTransId="{543D58F0-AA64-4560-8E38-8F12C2E43E33}"/>
    <dgm:cxn modelId="{89E75856-0607-4627-B1B1-E5D6ACC80D8A}" srcId="{986BB151-E980-4D84-9933-8BFEB1BA4A9E}" destId="{AEFBDE39-80BB-467D-84D2-D6CD8ADA452B}" srcOrd="0" destOrd="0" parTransId="{BE5DE049-3348-4F54-A403-7F8465F440E0}" sibTransId="{61C12250-DA1F-47F8-9450-E2CDEAF92DE7}"/>
    <dgm:cxn modelId="{11878076-E4BF-44DF-B59E-BC7B16B62D41}" type="presOf" srcId="{80EE610D-EAA9-4E64-BA69-3F6DC2F9D75F}" destId="{F94A0577-1879-4DA5-AC6E-A9CACEFE5721}" srcOrd="0" destOrd="0" presId="urn:microsoft.com/office/officeart/2005/8/layout/hierarchy3"/>
    <dgm:cxn modelId="{8168B457-62E2-4A6C-9182-706A8487357B}" srcId="{AEFBDE39-80BB-467D-84D2-D6CD8ADA452B}" destId="{DEE360A1-ED39-4EC9-B973-AC745FAA2F22}" srcOrd="0" destOrd="0" parTransId="{5F21387C-B147-446A-9905-F708ECDA0F85}" sibTransId="{86A1DD92-D7AD-4A88-97F2-9B2662241446}"/>
    <dgm:cxn modelId="{0011CA80-5806-460B-B73F-4EFBC6B0059E}" type="presOf" srcId="{AEFBDE39-80BB-467D-84D2-D6CD8ADA452B}" destId="{2575340B-58CA-400A-A721-914E2942936C}" srcOrd="0" destOrd="0" presId="urn:microsoft.com/office/officeart/2005/8/layout/hierarchy3"/>
    <dgm:cxn modelId="{5D2C8992-0654-4FE3-A184-69806901D221}" type="presOf" srcId="{AD69ABC8-8F5D-443C-8A6F-745C9C64CD0B}" destId="{A75165A8-E6F6-4E19-874B-0F1C1086E25D}" srcOrd="0" destOrd="0" presId="urn:microsoft.com/office/officeart/2005/8/layout/hierarchy3"/>
    <dgm:cxn modelId="{94288494-1D7F-4007-8D28-3925B42E45C7}" srcId="{986BB151-E980-4D84-9933-8BFEB1BA4A9E}" destId="{514B9A43-3C04-4F49-BB31-2D699C1849D6}" srcOrd="1" destOrd="0" parTransId="{F94760C4-A133-4931-AE8F-440245E1122F}" sibTransId="{E4C0CA11-924F-4104-ADBF-D951F50E934B}"/>
    <dgm:cxn modelId="{FC37319E-817B-4DCF-BA25-17062C7792F3}" type="presOf" srcId="{7D13C001-DC21-4B93-8D20-83A83FA4050E}" destId="{CC6EC6FA-A16F-429E-9D30-BE16F50DB3C8}" srcOrd="0" destOrd="0" presId="urn:microsoft.com/office/officeart/2005/8/layout/hierarchy3"/>
    <dgm:cxn modelId="{E07457A4-1418-47C4-91C4-8986C528E479}" type="presOf" srcId="{986BB151-E980-4D84-9933-8BFEB1BA4A9E}" destId="{D110F2B2-2ADC-4C24-836E-67D1E4C96A35}" srcOrd="0" destOrd="0" presId="urn:microsoft.com/office/officeart/2005/8/layout/hierarchy3"/>
    <dgm:cxn modelId="{6BB886BC-117A-4149-864C-6F684BE3C912}" type="presOf" srcId="{B989FC09-5E09-4882-99B0-845A80355964}" destId="{A6204D4C-B540-43A9-87D6-EA59E66604F2}" srcOrd="0" destOrd="0" presId="urn:microsoft.com/office/officeart/2005/8/layout/hierarchy3"/>
    <dgm:cxn modelId="{2F34B0BF-1F29-4FE6-B954-5BDF1BB82654}" type="presOf" srcId="{514B9A43-3C04-4F49-BB31-2D699C1849D6}" destId="{70661B01-D2BA-4E05-9635-13A2F49FDD96}" srcOrd="0" destOrd="0" presId="urn:microsoft.com/office/officeart/2005/8/layout/hierarchy3"/>
    <dgm:cxn modelId="{5D36E6DA-9982-4FA5-8A3B-4BC257E20786}" srcId="{514B9A43-3C04-4F49-BB31-2D699C1849D6}" destId="{98D5C405-0025-4F0A-84D4-E2F40035E4BD}" srcOrd="0" destOrd="0" parTransId="{64C71447-DCA9-4779-82CC-FF0A0E7BB1F2}" sibTransId="{C5BD4650-7334-45C6-A9F3-299DF4A5C6D6}"/>
    <dgm:cxn modelId="{649E2BE2-9615-422C-86B4-3F01F13D7DFF}" type="presOf" srcId="{DEE360A1-ED39-4EC9-B973-AC745FAA2F22}" destId="{0A31175B-121F-4D44-B652-D121418736D0}" srcOrd="0" destOrd="0" presId="urn:microsoft.com/office/officeart/2005/8/layout/hierarchy3"/>
    <dgm:cxn modelId="{09929E9A-EF3C-4D97-A32F-18A1E67C2C3F}" type="presParOf" srcId="{D110F2B2-2ADC-4C24-836E-67D1E4C96A35}" destId="{34145758-808D-4AE9-88EB-C126612B61AE}" srcOrd="0" destOrd="0" presId="urn:microsoft.com/office/officeart/2005/8/layout/hierarchy3"/>
    <dgm:cxn modelId="{0E7C7BF4-99B5-47B9-9950-4D17C67E231C}" type="presParOf" srcId="{34145758-808D-4AE9-88EB-C126612B61AE}" destId="{19F9C928-30E4-4011-BAFA-507824EB28C6}" srcOrd="0" destOrd="0" presId="urn:microsoft.com/office/officeart/2005/8/layout/hierarchy3"/>
    <dgm:cxn modelId="{2DF484CD-01D9-4298-B821-D3A163189475}" type="presParOf" srcId="{19F9C928-30E4-4011-BAFA-507824EB28C6}" destId="{2575340B-58CA-400A-A721-914E2942936C}" srcOrd="0" destOrd="0" presId="urn:microsoft.com/office/officeart/2005/8/layout/hierarchy3"/>
    <dgm:cxn modelId="{44A97209-3D59-4B44-99E9-653F4BEFB1F7}" type="presParOf" srcId="{19F9C928-30E4-4011-BAFA-507824EB28C6}" destId="{5227AA7F-A339-4419-963E-6123528CE7A0}" srcOrd="1" destOrd="0" presId="urn:microsoft.com/office/officeart/2005/8/layout/hierarchy3"/>
    <dgm:cxn modelId="{7E7013A3-D3D0-4921-A38F-F300E9DC6448}" type="presParOf" srcId="{34145758-808D-4AE9-88EB-C126612B61AE}" destId="{15CEEEF4-4D64-436A-A35D-D40D516C1ED5}" srcOrd="1" destOrd="0" presId="urn:microsoft.com/office/officeart/2005/8/layout/hierarchy3"/>
    <dgm:cxn modelId="{E01B1179-CAC9-409F-BB9E-E21DA5917642}" type="presParOf" srcId="{15CEEEF4-4D64-436A-A35D-D40D516C1ED5}" destId="{66170073-A89D-4C40-99C6-3C06B517C133}" srcOrd="0" destOrd="0" presId="urn:microsoft.com/office/officeart/2005/8/layout/hierarchy3"/>
    <dgm:cxn modelId="{BDCAB048-2252-450E-B4F5-A760D1C54757}" type="presParOf" srcId="{15CEEEF4-4D64-436A-A35D-D40D516C1ED5}" destId="{0A31175B-121F-4D44-B652-D121418736D0}" srcOrd="1" destOrd="0" presId="urn:microsoft.com/office/officeart/2005/8/layout/hierarchy3"/>
    <dgm:cxn modelId="{84B150F3-F8CE-45AA-B41C-186275FA2916}" type="presParOf" srcId="{15CEEEF4-4D64-436A-A35D-D40D516C1ED5}" destId="{F94A0577-1879-4DA5-AC6E-A9CACEFE5721}" srcOrd="2" destOrd="0" presId="urn:microsoft.com/office/officeart/2005/8/layout/hierarchy3"/>
    <dgm:cxn modelId="{9FD8B97D-2C26-48B8-8989-BC115E3DEE41}" type="presParOf" srcId="{15CEEEF4-4D64-436A-A35D-D40D516C1ED5}" destId="{EC5351D3-1548-4469-AB58-0AE319A500F9}" srcOrd="3" destOrd="0" presId="urn:microsoft.com/office/officeart/2005/8/layout/hierarchy3"/>
    <dgm:cxn modelId="{7AB6EEA5-A20E-4BC9-AFEA-AA91379385C3}" type="presParOf" srcId="{15CEEEF4-4D64-436A-A35D-D40D516C1ED5}" destId="{A6204D4C-B540-43A9-87D6-EA59E66604F2}" srcOrd="4" destOrd="0" presId="urn:microsoft.com/office/officeart/2005/8/layout/hierarchy3"/>
    <dgm:cxn modelId="{2C747F70-F0E7-4AD0-A499-33AEE678BB80}" type="presParOf" srcId="{15CEEEF4-4D64-436A-A35D-D40D516C1ED5}" destId="{C2CBDC9E-E7E9-4C95-90AB-7BCCADAD89BC}" srcOrd="5" destOrd="0" presId="urn:microsoft.com/office/officeart/2005/8/layout/hierarchy3"/>
    <dgm:cxn modelId="{2025D43C-234A-4B99-96C3-64F85E63A702}" type="presParOf" srcId="{D110F2B2-2ADC-4C24-836E-67D1E4C96A35}" destId="{1CD9A7BD-F789-40BB-819F-7C16183E4574}" srcOrd="1" destOrd="0" presId="urn:microsoft.com/office/officeart/2005/8/layout/hierarchy3"/>
    <dgm:cxn modelId="{188B6BB4-5367-4568-AB0C-C9BF4624D104}" type="presParOf" srcId="{1CD9A7BD-F789-40BB-819F-7C16183E4574}" destId="{9475D877-6F23-42FB-B732-DBA165D0DE10}" srcOrd="0" destOrd="0" presId="urn:microsoft.com/office/officeart/2005/8/layout/hierarchy3"/>
    <dgm:cxn modelId="{2738A049-3E52-4DAA-B407-4E10B12C7807}" type="presParOf" srcId="{9475D877-6F23-42FB-B732-DBA165D0DE10}" destId="{70661B01-D2BA-4E05-9635-13A2F49FDD96}" srcOrd="0" destOrd="0" presId="urn:microsoft.com/office/officeart/2005/8/layout/hierarchy3"/>
    <dgm:cxn modelId="{D47F16F7-7435-476A-A89B-AE1CE9007D6C}" type="presParOf" srcId="{9475D877-6F23-42FB-B732-DBA165D0DE10}" destId="{D5102E11-7103-415E-A5F5-251A04ACE202}" srcOrd="1" destOrd="0" presId="urn:microsoft.com/office/officeart/2005/8/layout/hierarchy3"/>
    <dgm:cxn modelId="{B3AF9DF2-F34A-45A2-8650-3FABBE2760D8}" type="presParOf" srcId="{1CD9A7BD-F789-40BB-819F-7C16183E4574}" destId="{4039BCF0-1124-4B98-821D-BCF840AECF67}" srcOrd="1" destOrd="0" presId="urn:microsoft.com/office/officeart/2005/8/layout/hierarchy3"/>
    <dgm:cxn modelId="{CD29319F-509C-48C3-8A56-8703CB34AC2C}" type="presParOf" srcId="{4039BCF0-1124-4B98-821D-BCF840AECF67}" destId="{F9E2561F-E491-4490-9C78-EF8187DFF8E7}" srcOrd="0" destOrd="0" presId="urn:microsoft.com/office/officeart/2005/8/layout/hierarchy3"/>
    <dgm:cxn modelId="{ECC926B7-558A-4F66-BD91-EED65FCCE6B5}" type="presParOf" srcId="{4039BCF0-1124-4B98-821D-BCF840AECF67}" destId="{40192E70-C546-4B27-BECD-273B08A0FA53}" srcOrd="1" destOrd="0" presId="urn:microsoft.com/office/officeart/2005/8/layout/hierarchy3"/>
    <dgm:cxn modelId="{9E9157A5-101A-43BE-8F52-ED05085A65FA}" type="presParOf" srcId="{4039BCF0-1124-4B98-821D-BCF840AECF67}" destId="{1C628940-56E3-4FB3-BACB-202201FE9522}" srcOrd="2" destOrd="0" presId="urn:microsoft.com/office/officeart/2005/8/layout/hierarchy3"/>
    <dgm:cxn modelId="{2E7D86D5-2216-45A3-A879-0E0DE0E02E83}" type="presParOf" srcId="{4039BCF0-1124-4B98-821D-BCF840AECF67}" destId="{A75165A8-E6F6-4E19-874B-0F1C1086E25D}" srcOrd="3" destOrd="0" presId="urn:microsoft.com/office/officeart/2005/8/layout/hierarchy3"/>
    <dgm:cxn modelId="{5C27A2FC-5CB8-4A24-9C05-EAAE7DFC19AF}" type="presParOf" srcId="{4039BCF0-1124-4B98-821D-BCF840AECF67}" destId="{8DA3557E-A176-4655-8A2A-DC43CFD6F0B4}" srcOrd="4" destOrd="0" presId="urn:microsoft.com/office/officeart/2005/8/layout/hierarchy3"/>
    <dgm:cxn modelId="{855BF947-5202-4AB5-8755-D5D4A2F5991E}" type="presParOf" srcId="{4039BCF0-1124-4B98-821D-BCF840AECF67}" destId="{CC6EC6FA-A16F-429E-9D30-BE16F50DB3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831D8-B268-4443-ADFD-782961488C3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7FE12D4-DC30-49ED-926C-A650BAA9DA11}">
      <dgm:prSet phldrT="[Text]" custT="1"/>
      <dgm:spPr>
        <a:solidFill>
          <a:srgbClr val="C00000"/>
        </a:solidFill>
      </dgm:spPr>
      <dgm:t>
        <a:bodyPr/>
        <a:lstStyle/>
        <a:p>
          <a:r>
            <a:rPr lang="bg-BG" sz="2400" dirty="0"/>
            <a:t>Изтичане на </a:t>
          </a:r>
          <a:r>
            <a:rPr lang="en-GB" sz="2400" dirty="0"/>
            <a:t>CO</a:t>
          </a:r>
          <a:r>
            <a:rPr lang="en-GB" sz="2400" baseline="-25000" dirty="0"/>
            <a:t>2</a:t>
          </a:r>
          <a:endParaRPr lang="bg-BG" sz="2400" baseline="-25000" dirty="0"/>
        </a:p>
      </dgm:t>
    </dgm:pt>
    <dgm:pt modelId="{44D94A6E-2AB4-417E-8E0D-88C3CE9F38F9}" type="parTrans" cxnId="{C9C65948-52DB-4065-AE14-9DEAD0B0A103}">
      <dgm:prSet/>
      <dgm:spPr/>
      <dgm:t>
        <a:bodyPr/>
        <a:lstStyle/>
        <a:p>
          <a:endParaRPr lang="bg-BG"/>
        </a:p>
      </dgm:t>
    </dgm:pt>
    <dgm:pt modelId="{672BF4FC-1D98-4284-9708-53F7E2DD9030}" type="sibTrans" cxnId="{C9C65948-52DB-4065-AE14-9DEAD0B0A103}">
      <dgm:prSet/>
      <dgm:spPr/>
      <dgm:t>
        <a:bodyPr/>
        <a:lstStyle/>
        <a:p>
          <a:endParaRPr lang="bg-BG"/>
        </a:p>
      </dgm:t>
    </dgm:pt>
    <dgm:pt modelId="{053CEEB6-213B-4A38-B644-D7EB5F47D258}">
      <dgm:prSet phldrT="[Text]"/>
      <dgm:spPr/>
      <dgm:t>
        <a:bodyPr/>
        <a:lstStyle/>
        <a:p>
          <a:r>
            <a:rPr lang="bg-BG" dirty="0"/>
            <a:t>Партньорство</a:t>
          </a:r>
        </a:p>
        <a:p>
          <a:r>
            <a:rPr lang="bg-BG" dirty="0"/>
            <a:t>(в климатичните цели) </a:t>
          </a:r>
        </a:p>
      </dgm:t>
    </dgm:pt>
    <dgm:pt modelId="{97651CCC-911D-4BF1-A9AB-7557783B3846}" type="parTrans" cxnId="{CCC0EDEE-D1B3-406A-B0F0-48AADEA14815}">
      <dgm:prSet/>
      <dgm:spPr/>
      <dgm:t>
        <a:bodyPr/>
        <a:lstStyle/>
        <a:p>
          <a:endParaRPr lang="bg-BG"/>
        </a:p>
      </dgm:t>
    </dgm:pt>
    <dgm:pt modelId="{D795416E-EDCB-474E-A136-001521B32BE3}" type="sibTrans" cxnId="{CCC0EDEE-D1B3-406A-B0F0-48AADEA14815}">
      <dgm:prSet/>
      <dgm:spPr/>
      <dgm:t>
        <a:bodyPr/>
        <a:lstStyle/>
        <a:p>
          <a:endParaRPr lang="bg-BG"/>
        </a:p>
      </dgm:t>
    </dgm:pt>
    <dgm:pt modelId="{468A7D0F-1FAA-43DE-8D44-1B44BCF52AA0}" type="pres">
      <dgm:prSet presAssocID="{91C831D8-B268-4443-ADFD-782961488C3D}" presName="diagram" presStyleCnt="0">
        <dgm:presLayoutVars>
          <dgm:dir/>
          <dgm:resizeHandles val="exact"/>
        </dgm:presLayoutVars>
      </dgm:prSet>
      <dgm:spPr/>
    </dgm:pt>
    <dgm:pt modelId="{B6D0A4B9-81F9-4952-BAFA-C5764F243556}" type="pres">
      <dgm:prSet presAssocID="{67FE12D4-DC30-49ED-926C-A650BAA9DA11}" presName="arrow" presStyleLbl="node1" presStyleIdx="0" presStyleCnt="2">
        <dgm:presLayoutVars>
          <dgm:bulletEnabled val="1"/>
        </dgm:presLayoutVars>
      </dgm:prSet>
      <dgm:spPr/>
    </dgm:pt>
    <dgm:pt modelId="{E6648983-1666-46DA-9072-0F3D5911DAA6}" type="pres">
      <dgm:prSet presAssocID="{053CEEB6-213B-4A38-B644-D7EB5F47D258}" presName="arrow" presStyleLbl="node1" presStyleIdx="1" presStyleCnt="2">
        <dgm:presLayoutVars>
          <dgm:bulletEnabled val="1"/>
        </dgm:presLayoutVars>
      </dgm:prSet>
      <dgm:spPr/>
    </dgm:pt>
  </dgm:ptLst>
  <dgm:cxnLst>
    <dgm:cxn modelId="{F14B2C30-C4EE-490A-8A42-50DEC8A13054}" type="presOf" srcId="{91C831D8-B268-4443-ADFD-782961488C3D}" destId="{468A7D0F-1FAA-43DE-8D44-1B44BCF52AA0}" srcOrd="0" destOrd="0" presId="urn:microsoft.com/office/officeart/2005/8/layout/arrow5"/>
    <dgm:cxn modelId="{C9C65948-52DB-4065-AE14-9DEAD0B0A103}" srcId="{91C831D8-B268-4443-ADFD-782961488C3D}" destId="{67FE12D4-DC30-49ED-926C-A650BAA9DA11}" srcOrd="0" destOrd="0" parTransId="{44D94A6E-2AB4-417E-8E0D-88C3CE9F38F9}" sibTransId="{672BF4FC-1D98-4284-9708-53F7E2DD9030}"/>
    <dgm:cxn modelId="{B2434F55-D98F-4468-96D8-0ADE5363A5F5}" type="presOf" srcId="{053CEEB6-213B-4A38-B644-D7EB5F47D258}" destId="{E6648983-1666-46DA-9072-0F3D5911DAA6}" srcOrd="0" destOrd="0" presId="urn:microsoft.com/office/officeart/2005/8/layout/arrow5"/>
    <dgm:cxn modelId="{E96423D5-19CB-46F0-90DA-61A0A00D15C7}" type="presOf" srcId="{67FE12D4-DC30-49ED-926C-A650BAA9DA11}" destId="{B6D0A4B9-81F9-4952-BAFA-C5764F243556}" srcOrd="0" destOrd="0" presId="urn:microsoft.com/office/officeart/2005/8/layout/arrow5"/>
    <dgm:cxn modelId="{CCC0EDEE-D1B3-406A-B0F0-48AADEA14815}" srcId="{91C831D8-B268-4443-ADFD-782961488C3D}" destId="{053CEEB6-213B-4A38-B644-D7EB5F47D258}" srcOrd="1" destOrd="0" parTransId="{97651CCC-911D-4BF1-A9AB-7557783B3846}" sibTransId="{D795416E-EDCB-474E-A136-001521B32BE3}"/>
    <dgm:cxn modelId="{7F7E6AC2-990D-4E11-899B-F33430F85D19}" type="presParOf" srcId="{468A7D0F-1FAA-43DE-8D44-1B44BCF52AA0}" destId="{B6D0A4B9-81F9-4952-BAFA-C5764F243556}" srcOrd="0" destOrd="0" presId="urn:microsoft.com/office/officeart/2005/8/layout/arrow5"/>
    <dgm:cxn modelId="{5F94CADB-EA0B-478F-A713-0ED2BDA61FD5}" type="presParOf" srcId="{468A7D0F-1FAA-43DE-8D44-1B44BCF52AA0}" destId="{E6648983-1666-46DA-9072-0F3D5911DAA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5340B-58CA-400A-A721-914E2942936C}">
      <dsp:nvSpPr>
        <dsp:cNvPr id="0" name=""/>
        <dsp:cNvSpPr/>
      </dsp:nvSpPr>
      <dsp:spPr>
        <a:xfrm>
          <a:off x="3829" y="395342"/>
          <a:ext cx="4833575" cy="76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kern="1200" dirty="0"/>
            <a:t>Схеми от тип „лимити и търговия“ (</a:t>
          </a:r>
          <a:r>
            <a:rPr lang="en-GB" sz="2300" kern="1200" dirty="0"/>
            <a:t>caps-and-trade systems)</a:t>
          </a:r>
          <a:endParaRPr lang="bg-BG" sz="2300" kern="1200" dirty="0"/>
        </a:p>
      </dsp:txBody>
      <dsp:txXfrm>
        <a:off x="26305" y="417818"/>
        <a:ext cx="4788623" cy="722443"/>
      </dsp:txXfrm>
    </dsp:sp>
    <dsp:sp modelId="{66170073-A89D-4C40-99C6-3C06B517C133}">
      <dsp:nvSpPr>
        <dsp:cNvPr id="0" name=""/>
        <dsp:cNvSpPr/>
      </dsp:nvSpPr>
      <dsp:spPr>
        <a:xfrm>
          <a:off x="487186" y="1162737"/>
          <a:ext cx="483357" cy="57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46"/>
              </a:lnTo>
              <a:lnTo>
                <a:pt x="483357" y="5755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1175B-121F-4D44-B652-D121418736D0}">
      <dsp:nvSpPr>
        <dsp:cNvPr id="0" name=""/>
        <dsp:cNvSpPr/>
      </dsp:nvSpPr>
      <dsp:spPr>
        <a:xfrm>
          <a:off x="970544" y="1354586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Фиксира се горна граница или абсолютна стойност на емисиите  в обхвата на СТЕ</a:t>
          </a:r>
        </a:p>
      </dsp:txBody>
      <dsp:txXfrm>
        <a:off x="993020" y="1377062"/>
        <a:ext cx="2655050" cy="722443"/>
      </dsp:txXfrm>
    </dsp:sp>
    <dsp:sp modelId="{F94A0577-1879-4DA5-AC6E-A9CACEFE5721}">
      <dsp:nvSpPr>
        <dsp:cNvPr id="0" name=""/>
        <dsp:cNvSpPr/>
      </dsp:nvSpPr>
      <dsp:spPr>
        <a:xfrm>
          <a:off x="487186" y="1162737"/>
          <a:ext cx="483357" cy="1534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790"/>
              </a:lnTo>
              <a:lnTo>
                <a:pt x="483357" y="15347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351D3-1548-4469-AB58-0AE319A500F9}">
      <dsp:nvSpPr>
        <dsp:cNvPr id="0" name=""/>
        <dsp:cNvSpPr/>
      </dsp:nvSpPr>
      <dsp:spPr>
        <a:xfrm>
          <a:off x="970544" y="2313830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Квотите за емисии се разпределят безплатно или чрез търгове</a:t>
          </a:r>
        </a:p>
      </dsp:txBody>
      <dsp:txXfrm>
        <a:off x="993020" y="2336306"/>
        <a:ext cx="2655050" cy="722443"/>
      </dsp:txXfrm>
    </dsp:sp>
    <dsp:sp modelId="{A6204D4C-B540-43A9-87D6-EA59E66604F2}">
      <dsp:nvSpPr>
        <dsp:cNvPr id="0" name=""/>
        <dsp:cNvSpPr/>
      </dsp:nvSpPr>
      <dsp:spPr>
        <a:xfrm>
          <a:off x="487186" y="1162737"/>
          <a:ext cx="483357" cy="249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033"/>
              </a:lnTo>
              <a:lnTo>
                <a:pt x="483357" y="24940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BDC9E-E7E9-4C95-90AB-7BCCADAD89BC}">
      <dsp:nvSpPr>
        <dsp:cNvPr id="0" name=""/>
        <dsp:cNvSpPr/>
      </dsp:nvSpPr>
      <dsp:spPr>
        <a:xfrm>
          <a:off x="970544" y="3273074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Предоставените безплатно квоти са в рамките на горната граница парникови емисии</a:t>
          </a:r>
        </a:p>
      </dsp:txBody>
      <dsp:txXfrm>
        <a:off x="993020" y="3295550"/>
        <a:ext cx="2655050" cy="722443"/>
      </dsp:txXfrm>
    </dsp:sp>
    <dsp:sp modelId="{70661B01-D2BA-4E05-9635-13A2F49FDD96}">
      <dsp:nvSpPr>
        <dsp:cNvPr id="0" name=""/>
        <dsp:cNvSpPr/>
      </dsp:nvSpPr>
      <dsp:spPr>
        <a:xfrm>
          <a:off x="5224931" y="369151"/>
          <a:ext cx="4833468" cy="76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kern="1200" dirty="0"/>
            <a:t>Схеми от тип „база и кредити“ (</a:t>
          </a:r>
          <a:r>
            <a:rPr lang="en-GB" sz="2300" kern="1200" dirty="0"/>
            <a:t>baseline-and-credit systems)</a:t>
          </a:r>
          <a:endParaRPr lang="bg-BG" sz="2300" kern="1200" dirty="0"/>
        </a:p>
      </dsp:txBody>
      <dsp:txXfrm>
        <a:off x="5247407" y="391627"/>
        <a:ext cx="4788516" cy="722443"/>
      </dsp:txXfrm>
    </dsp:sp>
    <dsp:sp modelId="{F9E2561F-E491-4490-9C78-EF8187DFF8E7}">
      <dsp:nvSpPr>
        <dsp:cNvPr id="0" name=""/>
        <dsp:cNvSpPr/>
      </dsp:nvSpPr>
      <dsp:spPr>
        <a:xfrm>
          <a:off x="5708278" y="1136546"/>
          <a:ext cx="479517" cy="60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737"/>
              </a:lnTo>
              <a:lnTo>
                <a:pt x="479517" y="601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92E70-C546-4B27-BECD-273B08A0FA53}">
      <dsp:nvSpPr>
        <dsp:cNvPr id="0" name=""/>
        <dsp:cNvSpPr/>
      </dsp:nvSpPr>
      <dsp:spPr>
        <a:xfrm>
          <a:off x="6187796" y="1354586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Определят се базови равнища на емисиите за всеки емитент</a:t>
          </a:r>
        </a:p>
      </dsp:txBody>
      <dsp:txXfrm>
        <a:off x="6210272" y="1377062"/>
        <a:ext cx="2655050" cy="722443"/>
      </dsp:txXfrm>
    </dsp:sp>
    <dsp:sp modelId="{1C628940-56E3-4FB3-BACB-202201FE9522}">
      <dsp:nvSpPr>
        <dsp:cNvPr id="0" name=""/>
        <dsp:cNvSpPr/>
      </dsp:nvSpPr>
      <dsp:spPr>
        <a:xfrm>
          <a:off x="5708278" y="1136546"/>
          <a:ext cx="479517" cy="1560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81"/>
              </a:lnTo>
              <a:lnTo>
                <a:pt x="479517" y="15609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165A8-E6F6-4E19-874B-0F1C1086E25D}">
      <dsp:nvSpPr>
        <dsp:cNvPr id="0" name=""/>
        <dsp:cNvSpPr/>
      </dsp:nvSpPr>
      <dsp:spPr>
        <a:xfrm>
          <a:off x="6187796" y="2313830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Емитентите, намалили отделяните емисии, под това равнище получават кредити</a:t>
          </a:r>
        </a:p>
      </dsp:txBody>
      <dsp:txXfrm>
        <a:off x="6210272" y="2336306"/>
        <a:ext cx="2655050" cy="722443"/>
      </dsp:txXfrm>
    </dsp:sp>
    <dsp:sp modelId="{8DA3557E-A176-4655-8A2A-DC43CFD6F0B4}">
      <dsp:nvSpPr>
        <dsp:cNvPr id="0" name=""/>
        <dsp:cNvSpPr/>
      </dsp:nvSpPr>
      <dsp:spPr>
        <a:xfrm>
          <a:off x="5708278" y="1136546"/>
          <a:ext cx="479517" cy="252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225"/>
              </a:lnTo>
              <a:lnTo>
                <a:pt x="479517" y="25202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EC6FA-A16F-429E-9D30-BE16F50DB3C8}">
      <dsp:nvSpPr>
        <dsp:cNvPr id="0" name=""/>
        <dsp:cNvSpPr/>
      </dsp:nvSpPr>
      <dsp:spPr>
        <a:xfrm>
          <a:off x="6187796" y="3273074"/>
          <a:ext cx="2700002" cy="76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Кредитите могат да бъдат продавани на предприятия, които </a:t>
          </a:r>
          <a:r>
            <a:rPr lang="bg-BG" sz="1300" kern="1200" dirty="0" err="1"/>
            <a:t>хадхвърлят</a:t>
          </a:r>
          <a:r>
            <a:rPr lang="bg-BG" sz="1300" kern="1200" dirty="0"/>
            <a:t> своите базови равнища</a:t>
          </a:r>
        </a:p>
      </dsp:txBody>
      <dsp:txXfrm>
        <a:off x="6210272" y="3295550"/>
        <a:ext cx="2655050" cy="72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0A4B9-81F9-4952-BAFA-C5764F243556}">
      <dsp:nvSpPr>
        <dsp:cNvPr id="0" name=""/>
        <dsp:cNvSpPr/>
      </dsp:nvSpPr>
      <dsp:spPr>
        <a:xfrm rot="16200000">
          <a:off x="882" y="826"/>
          <a:ext cx="2381623" cy="2381623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Изтичане на </a:t>
          </a:r>
          <a:r>
            <a:rPr lang="en-GB" sz="2400" kern="1200" dirty="0"/>
            <a:t>CO</a:t>
          </a:r>
          <a:r>
            <a:rPr lang="en-GB" sz="2400" kern="1200" baseline="-25000" dirty="0"/>
            <a:t>2</a:t>
          </a:r>
          <a:endParaRPr lang="bg-BG" sz="2400" kern="1200" baseline="-25000" dirty="0"/>
        </a:p>
      </dsp:txBody>
      <dsp:txXfrm rot="5400000">
        <a:off x="882" y="596232"/>
        <a:ext cx="1964839" cy="1190811"/>
      </dsp:txXfrm>
    </dsp:sp>
    <dsp:sp modelId="{E6648983-1666-46DA-9072-0F3D5911DAA6}">
      <dsp:nvSpPr>
        <dsp:cNvPr id="0" name=""/>
        <dsp:cNvSpPr/>
      </dsp:nvSpPr>
      <dsp:spPr>
        <a:xfrm rot="5400000">
          <a:off x="3985072" y="826"/>
          <a:ext cx="2381623" cy="23816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Партньорство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(в климатичните цели) </a:t>
          </a:r>
        </a:p>
      </dsp:txBody>
      <dsp:txXfrm rot="-5400000">
        <a:off x="4401856" y="596232"/>
        <a:ext cx="1964839" cy="119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1FBB5-0E34-4EFD-B602-DD0927F1C17D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0DE37-7509-4884-B783-D345CB8F3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A031-2179-4A65-8036-FEC18D862B2C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4CE01-0E0F-49BB-969E-F24768FB5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" y="5812005"/>
            <a:ext cx="874808" cy="391705"/>
          </a:xfrm>
          <a:prstGeom prst="rect">
            <a:avLst/>
          </a:prstGeom>
        </p:spPr>
      </p:pic>
      <p:pic>
        <p:nvPicPr>
          <p:cNvPr id="13" name="Picture 12" descr="A green leaf on a stone surface&#10;&#10;Description automatically generated with low confidence">
            <a:extLst>
              <a:ext uri="{FF2B5EF4-FFF2-40B4-BE49-F238E27FC236}">
                <a16:creationId xmlns:a16="http://schemas.microsoft.com/office/drawing/2014/main" id="{6BBD2E32-3E61-4D2D-8C4E-046E53B513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9" y="-14507"/>
            <a:ext cx="11296411" cy="63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ACD7-E06C-4DB8-BA9A-ABACE8F4220B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433-A429-46C3-B445-1F5C9CBB7405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BD19-459A-47CA-8A1D-1FBE0A014882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5DA2-88AA-477C-9529-360AE112A7F3}" type="datetime1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8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B01A-D444-4EB8-B3D3-FA66D2B1AA48}" type="datetime1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ADE5-28D6-48D3-8A83-1C670099A986}" type="datetime1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E90-972A-4612-817E-08DA64E34524}" type="datetime1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689D2D-1CA1-4E83-9615-665B09CD4F97}" type="datetime1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1833-EF05-4F1A-954C-1DEF85F95DFF}" type="datetime1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1D40BF-7666-432A-A5BA-D19819530CA0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2BF06-CE13-4406-8473-5EF4136E4AD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2B5C8F-9686-438C-B375-C01989DA43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9" y="5819790"/>
            <a:ext cx="908971" cy="4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tax.org/where-carbon-is-taxe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611E-1E51-43D6-BE77-0E2AB4970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6" y="758952"/>
            <a:ext cx="11237843" cy="3375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НА ПОЛИТИКАТА ЗА ВЪВЕЖДАНЕ НА </a:t>
            </a:r>
            <a:b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ВЪГЛЕРОДНИ ДАНЪЦИ: </a:t>
            </a:r>
            <a:b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ГЛОБАЛНИ И ЕВРОПЕЙСКИ ИЗМЕРЕНИЯ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1008F-4933-4062-91FC-52BFEFCC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098" y="5646888"/>
            <a:ext cx="6866902" cy="763640"/>
          </a:xfrm>
        </p:spPr>
        <p:txBody>
          <a:bodyPr/>
          <a:lstStyle/>
          <a:p>
            <a:pPr algn="r"/>
            <a:r>
              <a:rPr lang="bg-BG" b="1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доц. д-р Светла Бонева</a:t>
            </a:r>
            <a:br>
              <a:rPr lang="bg-BG" b="1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g-BG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УНСС – София •</a:t>
            </a:r>
            <a:r>
              <a:rPr lang="en-GB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g-BG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катедра „МИО и Бизнес“</a:t>
            </a:r>
            <a:endParaRPr lang="en-GB" i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8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B318-0C86-40E4-8B76-99732890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Вътрешно ценообразуване на въглеродните емисии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9EB3-162A-4021-9CC3-C185C415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Инструмент, прилаган от по-големите компании, при който: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В рамките на организациите/поделенията процесите на взимане на решение отчитат въздействията върху климата, рисковете и възможностите от изменението му;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Вътрешната цена на въглеродните емисии често пъти ползва за основата си цената на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bg-BG" dirty="0"/>
              <a:t>емисиите, с която компанията би трябвало да се съобразява или е задължена да се съобрази по силата на различни инициативи, в които участва;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Алтернативен подход е разработването на набор от цени на въглеродните емисии, с който компаниите са длъжни да се съобразят според държавата, в която развиват дейността си. </a:t>
            </a:r>
            <a:endParaRPr lang="en-GB" dirty="0"/>
          </a:p>
          <a:p>
            <a:pPr marL="0" indent="0">
              <a:buNone/>
            </a:pPr>
            <a:r>
              <a:rPr lang="bg-BG" dirty="0"/>
              <a:t>И</a:t>
            </a:r>
            <a:r>
              <a:rPr lang="ru-RU" dirty="0" err="1"/>
              <a:t>нтернализирането</a:t>
            </a:r>
            <a:r>
              <a:rPr lang="ru-RU" dirty="0"/>
              <a:t> на </a:t>
            </a:r>
            <a:r>
              <a:rPr lang="ru-RU" dirty="0" err="1"/>
              <a:t>външни</a:t>
            </a:r>
            <a:r>
              <a:rPr lang="ru-RU" dirty="0"/>
              <a:t> </a:t>
            </a:r>
            <a:r>
              <a:rPr lang="ru-RU" dirty="0" err="1"/>
              <a:t>разходи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изменението</a:t>
            </a:r>
            <a:r>
              <a:rPr lang="ru-RU" dirty="0"/>
              <a:t> на климата,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ценообразуването</a:t>
            </a:r>
            <a:r>
              <a:rPr lang="ru-RU" dirty="0"/>
              <a:t> на </a:t>
            </a:r>
            <a:r>
              <a:rPr lang="ru-RU" dirty="0" err="1"/>
              <a:t>въглеродните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основните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 в </a:t>
            </a:r>
            <a:r>
              <a:rPr lang="ru-RU" dirty="0" err="1"/>
              <a:t>прехода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нисковъглеродна</a:t>
            </a:r>
            <a:r>
              <a:rPr lang="ru-RU" dirty="0"/>
              <a:t> </a:t>
            </a:r>
            <a:r>
              <a:rPr lang="ru-RU" dirty="0" err="1"/>
              <a:t>икономика</a:t>
            </a:r>
            <a:r>
              <a:rPr lang="en-GB" dirty="0"/>
              <a:t>: </a:t>
            </a:r>
            <a:endParaRPr lang="ru-R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err="1"/>
              <a:t>Основен</a:t>
            </a:r>
            <a:r>
              <a:rPr lang="ru-RU" b="1" dirty="0"/>
              <a:t> проблем </a:t>
            </a:r>
            <a:r>
              <a:rPr lang="ru-RU" dirty="0"/>
              <a:t>при </a:t>
            </a:r>
            <a:r>
              <a:rPr lang="ru-RU" dirty="0" err="1"/>
              <a:t>въглеродното</a:t>
            </a:r>
            <a:r>
              <a:rPr lang="ru-RU" dirty="0"/>
              <a:t> </a:t>
            </a:r>
            <a:r>
              <a:rPr lang="ru-RU" dirty="0" err="1"/>
              <a:t>ценообразуване</a:t>
            </a:r>
            <a:r>
              <a:rPr lang="en-GB" dirty="0"/>
              <a:t> </a:t>
            </a:r>
            <a:r>
              <a:rPr lang="bg-BG" dirty="0"/>
              <a:t>(таксуване) </a:t>
            </a:r>
            <a:r>
              <a:rPr lang="en-GB" dirty="0"/>
              <a:t>– </a:t>
            </a:r>
            <a:r>
              <a:rPr lang="bg-BG" dirty="0"/>
              <a:t>вариращите цени между различните държави. </a:t>
            </a:r>
            <a:r>
              <a:rPr lang="bg-BG" dirty="0" err="1"/>
              <a:t>Наблюдяват</a:t>
            </a:r>
            <a:r>
              <a:rPr lang="bg-BG" dirty="0"/>
              <a:t> се стойности в границата от 5 </a:t>
            </a:r>
            <a:r>
              <a:rPr lang="en-GB" dirty="0"/>
              <a:t>USD/tCO</a:t>
            </a:r>
            <a:r>
              <a:rPr lang="en-GB" baseline="-25000" dirty="0"/>
              <a:t>2</a:t>
            </a:r>
            <a:r>
              <a:rPr lang="en-GB" dirty="0"/>
              <a:t>e </a:t>
            </a:r>
            <a:r>
              <a:rPr lang="bg-BG" dirty="0"/>
              <a:t>до 119 </a:t>
            </a:r>
            <a:r>
              <a:rPr lang="en-GB" dirty="0"/>
              <a:t>USD/tCO</a:t>
            </a:r>
            <a:r>
              <a:rPr lang="en-GB" baseline="-25000" dirty="0"/>
              <a:t>2</a:t>
            </a:r>
            <a:r>
              <a:rPr lang="en-GB" dirty="0"/>
              <a:t>e</a:t>
            </a:r>
            <a:r>
              <a:rPr lang="bg-BG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F7EE3-B4D9-4B4B-92E9-121F1F4E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F6954-6B4E-4B84-B5B3-95F59CCE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D988-5662-4FB4-9FB3-0BFF693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683B-3F57-41C0-9346-1F8E85BE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dirty="0"/>
              <a:t>Държави, градове и региони, въвели въглеродни данъци и други инициативи за ценообразуване на въглеродни емисии през периода 1990 г. - 2021 г.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5CB-C5E2-424B-928A-7062C011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5AEB-5E08-4BC4-A177-321F9F6F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D966-439C-4049-83B0-E37F1BBC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BC7FB4-9BBD-41E2-BCFA-80F244E4F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74558"/>
              </p:ext>
            </p:extLst>
          </p:nvPr>
        </p:nvGraphicFramePr>
        <p:xfrm>
          <a:off x="1106613" y="1778282"/>
          <a:ext cx="10407365" cy="43205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97312">
                  <a:extLst>
                    <a:ext uri="{9D8B030D-6E8A-4147-A177-3AD203B41FA5}">
                      <a16:colId xmlns:a16="http://schemas.microsoft.com/office/drawing/2014/main" val="1687022041"/>
                    </a:ext>
                  </a:extLst>
                </a:gridCol>
                <a:gridCol w="506514">
                  <a:extLst>
                    <a:ext uri="{9D8B030D-6E8A-4147-A177-3AD203B41FA5}">
                      <a16:colId xmlns:a16="http://schemas.microsoft.com/office/drawing/2014/main" val="2563709783"/>
                    </a:ext>
                  </a:extLst>
                </a:gridCol>
                <a:gridCol w="2734032">
                  <a:extLst>
                    <a:ext uri="{9D8B030D-6E8A-4147-A177-3AD203B41FA5}">
                      <a16:colId xmlns:a16="http://schemas.microsoft.com/office/drawing/2014/main" val="3074687909"/>
                    </a:ext>
                  </a:extLst>
                </a:gridCol>
                <a:gridCol w="1721719">
                  <a:extLst>
                    <a:ext uri="{9D8B030D-6E8A-4147-A177-3AD203B41FA5}">
                      <a16:colId xmlns:a16="http://schemas.microsoft.com/office/drawing/2014/main" val="689421868"/>
                    </a:ext>
                  </a:extLst>
                </a:gridCol>
                <a:gridCol w="506514">
                  <a:extLst>
                    <a:ext uri="{9D8B030D-6E8A-4147-A177-3AD203B41FA5}">
                      <a16:colId xmlns:a16="http://schemas.microsoft.com/office/drawing/2014/main" val="2369597818"/>
                    </a:ext>
                  </a:extLst>
                </a:gridCol>
                <a:gridCol w="3341274">
                  <a:extLst>
                    <a:ext uri="{9D8B030D-6E8A-4147-A177-3AD203B41FA5}">
                      <a16:colId xmlns:a16="http://schemas.microsoft.com/office/drawing/2014/main" val="3984933217"/>
                    </a:ext>
                  </a:extLst>
                </a:gridCol>
              </a:tblGrid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Държава (регион)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Име на данъка (инициативата)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Държава (регион)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Име на данъка (инициативата)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4136103585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Финландия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1990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Франция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038243390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Полша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1990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Мексико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179147579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Норвегия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1991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Испания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379397026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Швеция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1992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Хубей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Пилотна СТЕ на провинция Хубей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2353780894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Дания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1992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Чунцин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Пилотна СТЕ на град Чунцин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512810881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Словения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1996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Южна Корея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СТЕ на Корея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940109663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Естония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Португалия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082580427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Латвия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Британска Колумбия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</a:rPr>
                        <a:t>2015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Закон за отчитане и контрол на парниковите газове (</a:t>
                      </a:r>
                      <a:r>
                        <a:rPr lang="en-US" sz="1050">
                          <a:effectLst/>
                        </a:rPr>
                        <a:t>Greenhouse gas industrial reporting and control act</a:t>
                      </a:r>
                      <a:r>
                        <a:rPr lang="bg-BG" sz="1050">
                          <a:effectLst/>
                        </a:rPr>
                        <a:t>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2025347485"/>
                  </a:ext>
                </a:extLst>
              </a:tr>
              <a:tr h="213524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Европейски Съюз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схема за търговия с емисии (СТЕ)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Австралия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Предпазен механизъм на Фонда за намаляване на въглеродните емисии (</a:t>
                      </a:r>
                      <a:r>
                        <a:rPr lang="en-US" sz="1050">
                          <a:effectLst/>
                        </a:rPr>
                        <a:t>Emissions Reduction Fund Safeguard mechanism</a:t>
                      </a:r>
                      <a:r>
                        <a:rPr lang="bg-BG" sz="1050">
                          <a:effectLst/>
                        </a:rPr>
                        <a:t>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013683329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Алберта (Канада)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</a:rPr>
                        <a:t>2007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Схема за технологични иновации и намаляване на емисиите</a:t>
                      </a:r>
                      <a:r>
                        <a:rPr lang="en-US" sz="1050" dirty="0">
                          <a:effectLst/>
                        </a:rPr>
                        <a:t> TIER (Technology Innovation and Emissions Trading)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Фудзиен (Китай)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Пилотна СТЕ на провинция Фудзиен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061763697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Швейцария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СТЕ на Швейцария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Щат Вашингтон (САЩ)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Закон за чистотата на въздуха (</a:t>
                      </a:r>
                      <a:r>
                        <a:rPr lang="en-US" sz="1050">
                          <a:effectLst/>
                        </a:rPr>
                        <a:t>Washington Clean Air Rule)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4067879669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Нова Зеландия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СТЕ на Нова Зеландия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Онтарио (Канада)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„Cap-and-Trade“  програма на област Онтарио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1487961665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Швейцария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Алберта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110576548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Лихтенщайн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2008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Чили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2368735290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Британска Колумбия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Колумбия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00571165"/>
                  </a:ext>
                </a:extLst>
              </a:tr>
              <a:tr h="213524"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Регионална инициатива за парниковите газове (САЩ)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2009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„Cap-and-Trade“ система на 10 американски щата (1)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Аржентина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въглероден данък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713804683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Исландия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Щат Масачузетц (САЩ)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СТЕ на щата Масачузетц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346133869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Токио (Япония)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„</a:t>
                      </a:r>
                      <a:r>
                        <a:rPr lang="bg-BG" sz="1050" dirty="0" err="1">
                          <a:effectLst/>
                        </a:rPr>
                        <a:t>Cap-and-Trade</a:t>
                      </a:r>
                      <a:r>
                        <a:rPr lang="bg-BG" sz="1050" dirty="0">
                          <a:effectLst/>
                        </a:rPr>
                        <a:t>“ програма на град Токио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Канада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>
                          <a:effectLst/>
                        </a:rPr>
                        <a:t>Система за ценообразуване на въглеродните емисии OBPS (</a:t>
                      </a:r>
                      <a:r>
                        <a:rPr lang="bg-BG" sz="1050" dirty="0" err="1">
                          <a:effectLst/>
                        </a:rPr>
                        <a:t>Output-Based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r>
                        <a:rPr lang="bg-BG" sz="1050" dirty="0" err="1">
                          <a:effectLst/>
                        </a:rPr>
                        <a:t>Pricing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r>
                        <a:rPr lang="bg-BG" sz="1050" dirty="0" err="1">
                          <a:effectLst/>
                        </a:rPr>
                        <a:t>System</a:t>
                      </a:r>
                      <a:r>
                        <a:rPr lang="bg-BG" sz="1050" dirty="0">
                          <a:effectLst/>
                        </a:rPr>
                        <a:t>) (2)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 anchor="ctr"/>
                </a:tc>
                <a:extLst>
                  <a:ext uri="{0D108BD9-81ED-4DB2-BD59-A6C34878D82A}">
                    <a16:rowId xmlns:a16="http://schemas.microsoft.com/office/drawing/2014/main" val="233709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8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683B-3F57-41C0-9346-1F8E85BE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dirty="0"/>
              <a:t>Държави, градове и региони, въвели въглеродни данъци и други инициативи за ценообразуване на въглеродни емисии през периода 1990 г. - 2021 г.</a:t>
            </a:r>
            <a:r>
              <a:rPr lang="en-GB" sz="2800" dirty="0"/>
              <a:t>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5CB-C5E2-424B-928A-7062C011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5AEB-5E08-4BC4-A177-321F9F6F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D966-439C-4049-83B0-E37F1BBC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BC7FB4-9BBD-41E2-BCFA-80F244E4F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53620"/>
              </p:ext>
            </p:extLst>
          </p:nvPr>
        </p:nvGraphicFramePr>
        <p:xfrm>
          <a:off x="1240972" y="1771618"/>
          <a:ext cx="10375641" cy="368058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26318">
                  <a:extLst>
                    <a:ext uri="{9D8B030D-6E8A-4147-A177-3AD203B41FA5}">
                      <a16:colId xmlns:a16="http://schemas.microsoft.com/office/drawing/2014/main" val="1687022041"/>
                    </a:ext>
                  </a:extLst>
                </a:gridCol>
                <a:gridCol w="508772">
                  <a:extLst>
                    <a:ext uri="{9D8B030D-6E8A-4147-A177-3AD203B41FA5}">
                      <a16:colId xmlns:a16="http://schemas.microsoft.com/office/drawing/2014/main" val="2563709783"/>
                    </a:ext>
                  </a:extLst>
                </a:gridCol>
                <a:gridCol w="2746218">
                  <a:extLst>
                    <a:ext uri="{9D8B030D-6E8A-4147-A177-3AD203B41FA5}">
                      <a16:colId xmlns:a16="http://schemas.microsoft.com/office/drawing/2014/main" val="3074687909"/>
                    </a:ext>
                  </a:extLst>
                </a:gridCol>
                <a:gridCol w="1729393">
                  <a:extLst>
                    <a:ext uri="{9D8B030D-6E8A-4147-A177-3AD203B41FA5}">
                      <a16:colId xmlns:a16="http://schemas.microsoft.com/office/drawing/2014/main" val="689421868"/>
                    </a:ext>
                  </a:extLst>
                </a:gridCol>
                <a:gridCol w="508772">
                  <a:extLst>
                    <a:ext uri="{9D8B030D-6E8A-4147-A177-3AD203B41FA5}">
                      <a16:colId xmlns:a16="http://schemas.microsoft.com/office/drawing/2014/main" val="2369597818"/>
                    </a:ext>
                  </a:extLst>
                </a:gridCol>
                <a:gridCol w="3356168">
                  <a:extLst>
                    <a:ext uri="{9D8B030D-6E8A-4147-A177-3AD203B41FA5}">
                      <a16:colId xmlns:a16="http://schemas.microsoft.com/office/drawing/2014/main" val="3984933217"/>
                    </a:ext>
                  </a:extLst>
                </a:gridCol>
              </a:tblGrid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Държава (регион)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Име на данъка (инициативата)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Държава (регион)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Име на данъка (инициативата)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4136103585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Токио (Япония)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„</a:t>
                      </a:r>
                      <a:r>
                        <a:rPr lang="bg-BG" sz="1050" dirty="0" err="1">
                          <a:effectLst/>
                        </a:rPr>
                        <a:t>Cap-and-Trade</a:t>
                      </a:r>
                      <a:r>
                        <a:rPr lang="bg-BG" sz="1050" dirty="0">
                          <a:effectLst/>
                        </a:rPr>
                        <a:t>“ програма на град Токио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Канада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Система за ценообразуване на въглеродните емисии OBPS (</a:t>
                      </a:r>
                      <a:r>
                        <a:rPr lang="bg-BG" sz="1050" dirty="0" err="1">
                          <a:effectLst/>
                        </a:rPr>
                        <a:t>Output-Based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r>
                        <a:rPr lang="bg-BG" sz="1050" dirty="0" err="1">
                          <a:effectLst/>
                        </a:rPr>
                        <a:t>Pricing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r>
                        <a:rPr lang="bg-BG" sz="1050" dirty="0" err="1">
                          <a:effectLst/>
                        </a:rPr>
                        <a:t>System</a:t>
                      </a:r>
                      <a:r>
                        <a:rPr lang="bg-BG" sz="1050" dirty="0">
                          <a:effectLst/>
                        </a:rPr>
                        <a:t>) (2)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337094563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Ирландия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Сингапур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3891274994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 dirty="0" err="1">
                          <a:effectLst/>
                        </a:rPr>
                        <a:t>Украина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Нова Скотия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„Cap-and-Trade“ програма на област Нова Скотия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941072529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СТЕ на Сайтама (Япония)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СТЕ на област Сайтама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Саскачеван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OBPS на област Саскачеван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890543503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Щат Калифорния (САЩ)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„</a:t>
                      </a:r>
                      <a:r>
                        <a:rPr lang="bg-BG" sz="1050" dirty="0" err="1">
                          <a:effectLst/>
                        </a:rPr>
                        <a:t>Cap-and-Trade</a:t>
                      </a:r>
                      <a:r>
                        <a:rPr lang="bg-BG" sz="1050" dirty="0">
                          <a:effectLst/>
                        </a:rPr>
                        <a:t>“ програма на щат Калифорния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Нюфаундленд и Лабрадор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1256136002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Япония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Канада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Федерална такса върху горивата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249600038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Австралия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2012-2014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Механизъм за ценообразуване на въглеродните емисии (Carbon Pricing Mechanism, CPM)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Нюфаундленд и Лабрадор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СТЕ на област Нюфаундленд и Лабрадор със Система от Стандарти за изпълнение за индустриалните и електроенергийните фирми (Performance Standards System, PSS)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3848402263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Квебек 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„</a:t>
                      </a:r>
                      <a:r>
                        <a:rPr lang="bg-BG" sz="1050" dirty="0" err="1">
                          <a:effectLst/>
                        </a:rPr>
                        <a:t>Cap-and-Trade“програма</a:t>
                      </a:r>
                      <a:r>
                        <a:rPr lang="bg-BG" sz="1050" dirty="0">
                          <a:effectLst/>
                        </a:rPr>
                        <a:t> на Квебек 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Остров Принц Едуард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349372451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Казахстан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СТЕ на Казахстан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ЮАР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въглероден данък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888028027"/>
                  </a:ext>
                </a:extLst>
              </a:tr>
              <a:tr h="160143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Обединено кралство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ценови под за цена на въглеродните емисии (</a:t>
                      </a:r>
                      <a:r>
                        <a:rPr lang="en-US" sz="1050" dirty="0">
                          <a:effectLst/>
                        </a:rPr>
                        <a:t>UK Carbon price floor</a:t>
                      </a:r>
                      <a:r>
                        <a:rPr lang="bg-BG" sz="105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Северозападни територии (Канада)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въглероден данък на област Северозападни територии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113231935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Шънджън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Пилотна СТЕ на град Шънджън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Мексико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2020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Пилотна СТЕ на Мексико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3205916437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Шанхай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Пилотна СТЕ на град Шанхай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Щат Вирджиния (САЩ)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2020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СТЕ на щат Вирджиния (САЩ)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664202016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Пекин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2013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Пилотна СТЕ на град Пекин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 dirty="0">
                          <a:effectLst/>
                        </a:rPr>
                        <a:t>Нов </a:t>
                      </a:r>
                      <a:r>
                        <a:rPr lang="bg-BG" sz="1050" dirty="0" err="1">
                          <a:effectLst/>
                        </a:rPr>
                        <a:t>Брунсуик</a:t>
                      </a:r>
                      <a:r>
                        <a:rPr lang="bg-BG" sz="1050" dirty="0">
                          <a:effectLst/>
                        </a:rPr>
                        <a:t> (Канада)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2020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въглероден данък на област Нов </a:t>
                      </a:r>
                      <a:r>
                        <a:rPr lang="bg-BG" sz="1050" dirty="0" err="1">
                          <a:effectLst/>
                        </a:rPr>
                        <a:t>Брунсуик</a:t>
                      </a:r>
                      <a:r>
                        <a:rPr lang="bg-BG" sz="105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15924474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Гуандун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Пилотна СТЕ на град Гуандун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Германия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2021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СТЕ на Германия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868492458"/>
                  </a:ext>
                </a:extLst>
              </a:tr>
              <a:tr h="106762"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Тиендзин (Китай)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Пилотна СТЕ на град Тиендзин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g-BG" sz="1050">
                          <a:effectLst/>
                        </a:rPr>
                        <a:t>Китай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>
                          <a:effectLst/>
                        </a:rPr>
                        <a:t>2021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050" dirty="0">
                          <a:effectLst/>
                        </a:rPr>
                        <a:t>Национална СТЕ на Китай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69" marR="20069" marT="0" marB="0"/>
                </a:tc>
                <a:extLst>
                  <a:ext uri="{0D108BD9-81ED-4DB2-BD59-A6C34878D82A}">
                    <a16:rowId xmlns:a16="http://schemas.microsoft.com/office/drawing/2014/main" val="25397422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FA52EF-30C1-4367-BB04-91158DB5F9F1}"/>
              </a:ext>
            </a:extLst>
          </p:cNvPr>
          <p:cNvSpPr txBox="1"/>
          <p:nvPr/>
        </p:nvSpPr>
        <p:spPr>
          <a:xfrm>
            <a:off x="1240971" y="5526849"/>
            <a:ext cx="10375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800" dirty="0">
                <a:latin typeface="+mj-lt"/>
              </a:rPr>
              <a:t>Забележки: (1) Регионална инициатива за парниковите газове е стартирана от седем Североизточни и Средно-атлантически американски щата през 2005 г. (</a:t>
            </a:r>
            <a:r>
              <a:rPr lang="en-GB" sz="800" dirty="0">
                <a:latin typeface="+mj-lt"/>
              </a:rPr>
              <a:t>Connecticut, Delaware, Maine, New Hampshire, New Jersey, New York, and Vermont), </a:t>
            </a:r>
            <a:r>
              <a:rPr lang="bg-BG" sz="800" dirty="0">
                <a:latin typeface="+mj-lt"/>
              </a:rPr>
              <a:t>към които през 2007 г. се присъединяват още три щата (</a:t>
            </a:r>
            <a:r>
              <a:rPr lang="en-GB" sz="800" dirty="0">
                <a:latin typeface="+mj-lt"/>
              </a:rPr>
              <a:t>Massachusetts, Rhode Island, and Maryland). </a:t>
            </a:r>
            <a:r>
              <a:rPr lang="bg-BG" sz="800" dirty="0">
                <a:latin typeface="+mj-lt"/>
              </a:rPr>
              <a:t>Тази инициатива представлява Програма за улавяне и търгуване на въглеродни емисии от типа „</a:t>
            </a:r>
            <a:r>
              <a:rPr lang="en-GB" sz="800" dirty="0">
                <a:latin typeface="+mj-lt"/>
              </a:rPr>
              <a:t>Cap-and-Trade“ </a:t>
            </a:r>
            <a:r>
              <a:rPr lang="bg-BG" sz="800" dirty="0">
                <a:latin typeface="+mj-lt"/>
              </a:rPr>
              <a:t>и работи в САЩ реално от 2009 г.</a:t>
            </a:r>
          </a:p>
          <a:p>
            <a:r>
              <a:rPr lang="bg-BG" sz="800" dirty="0">
                <a:latin typeface="+mj-lt"/>
              </a:rPr>
              <a:t>(2) Система за ценообразуване на въглеродните емисии от индустриалните предприятия (</a:t>
            </a:r>
            <a:r>
              <a:rPr lang="en-GB" sz="800" dirty="0">
                <a:latin typeface="+mj-lt"/>
              </a:rPr>
              <a:t>Output-Based Pricing System, OBPS), </a:t>
            </a:r>
            <a:r>
              <a:rPr lang="bg-BG" sz="800" dirty="0">
                <a:latin typeface="+mj-lt"/>
              </a:rPr>
              <a:t>Закон за ценообразуване на замърсяването с парникови газове (</a:t>
            </a:r>
            <a:r>
              <a:rPr lang="en-GB" sz="800" dirty="0">
                <a:latin typeface="+mj-lt"/>
              </a:rPr>
              <a:t>Greenhouse Gas Pollution Pricing Act)</a:t>
            </a:r>
            <a:r>
              <a:rPr lang="bg-BG" sz="800" dirty="0">
                <a:latin typeface="+mj-lt"/>
              </a:rPr>
              <a:t>л Повече информация е налична на: </a:t>
            </a:r>
            <a:r>
              <a:rPr lang="en-GB" sz="800" dirty="0">
                <a:latin typeface="+mj-lt"/>
              </a:rPr>
              <a:t>Government of Canada (2021), Output-Based Pricing System, Canada Gazette, http://www.gazette.gc.ca/rp-pr/p2/2019/2019-07-10/html/sor-dors266-eng.html</a:t>
            </a:r>
          </a:p>
          <a:p>
            <a:pPr algn="r"/>
            <a:r>
              <a:rPr lang="bg-BG" sz="800" b="1" i="1" dirty="0">
                <a:latin typeface="+mj-lt"/>
              </a:rPr>
              <a:t>Източник: </a:t>
            </a:r>
            <a:r>
              <a:rPr lang="bg-BG" sz="800" dirty="0">
                <a:latin typeface="+mj-lt"/>
              </a:rPr>
              <a:t>съставена от автора, по информация на </a:t>
            </a:r>
            <a:r>
              <a:rPr lang="en-GB" sz="800" dirty="0">
                <a:latin typeface="+mj-lt"/>
              </a:rPr>
              <a:t>World Bank Carbon Pricing Dashboard, https://carbonpricingdashboard.worldbank.org </a:t>
            </a:r>
          </a:p>
        </p:txBody>
      </p:sp>
    </p:spTree>
    <p:extLst>
      <p:ext uri="{BB962C8B-B14F-4D97-AF65-F5344CB8AC3E}">
        <p14:creationId xmlns:p14="http://schemas.microsoft.com/office/powerpoint/2010/main" val="26144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1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1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17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F0A83-2C4A-434D-854B-92C1CD1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39152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Действащи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инициативи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остойностяване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въглеродните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 г.</a:t>
            </a:r>
          </a:p>
        </p:txBody>
      </p:sp>
      <p:cxnSp>
        <p:nvCxnSpPr>
          <p:cNvPr id="78" name="Straight Connector 19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1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3683-0504-4622-8C48-D4D824AB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2A0F40-5E4A-4A86-9D1A-966B29879CC3}" type="datetime1">
              <a:rPr lang="en-US" smtClean="0"/>
              <a:pPr defTabSz="914400">
                <a:spcAft>
                  <a:spcPts val="600"/>
                </a:spcAft>
              </a:pPr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8C82-7B17-4A25-942C-7C48CC43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УНСС I катедра "МИО и Бизнес“ I unwe.bg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49CD-655F-4705-836D-037A38FA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482BF06-CE13-4406-8473-5EF4136E4AD1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2DCF11-8837-4043-837F-D01BABC35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99067"/>
              </p:ext>
            </p:extLst>
          </p:nvPr>
        </p:nvGraphicFramePr>
        <p:xfrm>
          <a:off x="335902" y="1290769"/>
          <a:ext cx="7210317" cy="428253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60645">
                  <a:extLst>
                    <a:ext uri="{9D8B030D-6E8A-4147-A177-3AD203B41FA5}">
                      <a16:colId xmlns:a16="http://schemas.microsoft.com/office/drawing/2014/main" val="4043857382"/>
                    </a:ext>
                  </a:extLst>
                </a:gridCol>
                <a:gridCol w="979928">
                  <a:extLst>
                    <a:ext uri="{9D8B030D-6E8A-4147-A177-3AD203B41FA5}">
                      <a16:colId xmlns:a16="http://schemas.microsoft.com/office/drawing/2014/main" val="3229564641"/>
                    </a:ext>
                  </a:extLst>
                </a:gridCol>
                <a:gridCol w="813565">
                  <a:extLst>
                    <a:ext uri="{9D8B030D-6E8A-4147-A177-3AD203B41FA5}">
                      <a16:colId xmlns:a16="http://schemas.microsoft.com/office/drawing/2014/main" val="786158515"/>
                    </a:ext>
                  </a:extLst>
                </a:gridCol>
                <a:gridCol w="1791260">
                  <a:extLst>
                    <a:ext uri="{9D8B030D-6E8A-4147-A177-3AD203B41FA5}">
                      <a16:colId xmlns:a16="http://schemas.microsoft.com/office/drawing/2014/main" val="986951424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3287870861"/>
                    </a:ext>
                  </a:extLst>
                </a:gridCol>
              </a:tblGrid>
              <a:tr h="554714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Действащи СТЕ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Действащи въглеродни данъци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Действащи СТЕ,  въглеродни данъци и компенсаторни механизми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Планирани СТЕ и въглеродни данъци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2437623875"/>
                  </a:ext>
                </a:extLst>
              </a:tr>
              <a:tr h="424500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Инициативи за остойностяване на въглеродните емисии, брой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32 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3624356227"/>
                  </a:ext>
                </a:extLst>
              </a:tr>
              <a:tr h="554714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Национални юрисдикции, обхванати от инициативи за остойностяване на въглеродните емисии, брой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2822185758"/>
                  </a:ext>
                </a:extLst>
              </a:tr>
              <a:tr h="684928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Регионални, щатски или градски юрисдикции, обхванати от инициативи за остойностяване на въглеродните емисии, брой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3419806097"/>
                  </a:ext>
                </a:extLst>
              </a:tr>
              <a:tr h="554714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Количество отделени емисии от парникови газове към края на 2020 г., общо за света, GtCO</a:t>
                      </a:r>
                      <a:r>
                        <a:rPr lang="bg-BG" sz="11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6 GtCO</a:t>
                      </a:r>
                      <a:r>
                        <a:rPr lang="bg-BG" sz="1400" cap="none" spc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e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 GtCO</a:t>
                      </a:r>
                      <a:r>
                        <a:rPr lang="bg-BG" sz="140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e 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9 GtCO</a:t>
                      </a:r>
                      <a:r>
                        <a:rPr lang="bg-BG" sz="140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cap="none" spc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12 GtCO</a:t>
                      </a:r>
                      <a:r>
                        <a:rPr lang="bg-BG" sz="1400" cap="none" spc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1294373535"/>
                  </a:ext>
                </a:extLst>
              </a:tr>
              <a:tr h="554714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% от глобалното количество парникови газове, обхванати от тези инициативи към 2021 г.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10.7%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5.6%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16.0%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cap="none" spc="0">
                          <a:solidFill>
                            <a:schemeClr val="tx1"/>
                          </a:solidFill>
                          <a:effectLst/>
                        </a:rPr>
                        <a:t>22.3%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953165855"/>
                  </a:ext>
                </a:extLst>
              </a:tr>
              <a:tr h="424500">
                <a:tc>
                  <a:txBody>
                    <a:bodyPr/>
                    <a:lstStyle/>
                    <a:p>
                      <a:pPr algn="l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Компенсаторни механизми, издали въглеродни кредити, брой  </a:t>
                      </a: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9064" marT="15626" marB="117193" anchor="ctr"/>
                </a:tc>
                <a:extLst>
                  <a:ext uri="{0D108BD9-81ED-4DB2-BD59-A6C34878D82A}">
                    <a16:rowId xmlns:a16="http://schemas.microsoft.com/office/drawing/2014/main" val="3122730892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35184891-324A-4D8E-B7BC-5EC3D21BCF43}"/>
              </a:ext>
            </a:extLst>
          </p:cNvPr>
          <p:cNvSpPr txBox="1"/>
          <p:nvPr/>
        </p:nvSpPr>
        <p:spPr>
          <a:xfrm>
            <a:off x="335902" y="5621501"/>
            <a:ext cx="7324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/>
              <a:t>Източник</a:t>
            </a:r>
            <a:r>
              <a:rPr lang="ru-RU" sz="1200" dirty="0"/>
              <a:t>: </a:t>
            </a:r>
            <a:r>
              <a:rPr lang="ru-RU" sz="1200" dirty="0" err="1"/>
              <a:t>съставена</a:t>
            </a:r>
            <a:r>
              <a:rPr lang="ru-RU" sz="1200" dirty="0"/>
              <a:t> от автора, по информация на World Bank </a:t>
            </a:r>
            <a:r>
              <a:rPr lang="ru-RU" sz="1200" dirty="0" err="1"/>
              <a:t>Carbon</a:t>
            </a:r>
            <a:r>
              <a:rPr lang="ru-RU" sz="1200" dirty="0"/>
              <a:t> </a:t>
            </a:r>
            <a:r>
              <a:rPr lang="ru-RU" sz="1200" dirty="0" err="1"/>
              <a:t>Pricing</a:t>
            </a:r>
            <a:r>
              <a:rPr lang="ru-RU" sz="1200" dirty="0"/>
              <a:t> </a:t>
            </a:r>
            <a:r>
              <a:rPr lang="ru-RU" sz="1200" dirty="0" err="1"/>
              <a:t>Dashboard</a:t>
            </a:r>
            <a:r>
              <a:rPr lang="ru-RU" sz="1200" dirty="0"/>
              <a:t>, https://carbonpricingdashboard.worldbank.org/</a:t>
            </a:r>
            <a:endParaRPr lang="bg-BG" sz="1200" dirty="0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5D811DB-D532-46B3-B6A2-586210260866}"/>
              </a:ext>
            </a:extLst>
          </p:cNvPr>
          <p:cNvSpPr/>
          <p:nvPr/>
        </p:nvSpPr>
        <p:spPr>
          <a:xfrm>
            <a:off x="8070980" y="4572000"/>
            <a:ext cx="3338725" cy="1399591"/>
          </a:xfrm>
          <a:prstGeom prst="flowChartDocumen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C0A88-AB68-4037-9631-B183AD2A477A}"/>
              </a:ext>
            </a:extLst>
          </p:cNvPr>
          <p:cNvSpPr txBox="1"/>
          <p:nvPr/>
        </p:nvSpPr>
        <p:spPr>
          <a:xfrm>
            <a:off x="8070979" y="4665239"/>
            <a:ext cx="3338725" cy="9918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bg-BG" sz="1000" dirty="0"/>
              <a:t>Забележка: (1) - регионални, национални или международни компенсаторни механизми (за въглеродни кредити) се считат за въведени и действащи едва тогава, когато са издали въглеродни кредити.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67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E40DD-6C90-4FEF-BBFB-3C049BBA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Стойности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въглеродните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данъци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цени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въглеродния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формирани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други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инициативи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избрани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държави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щ.д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тон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въглероден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(USD/tCO2e),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данни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април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2020 г.</a:t>
            </a:r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ADDF3-4D59-4100-8F4C-C00D7C1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2A0F40-5E4A-4A86-9D1A-966B29879CC3}" type="datetime1">
              <a:rPr lang="en-US" smtClean="0"/>
              <a:pPr defTabSz="914400">
                <a:spcAft>
                  <a:spcPts val="600"/>
                </a:spcAft>
              </a:pPr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CF23-53A5-4F38-9BC1-A7A9A3D3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УНСС I катедра "МИО и Бизнес“ I unwe.bg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4551-24DD-497B-8C85-CD5C7145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482BF06-CE13-4406-8473-5EF4136E4AD1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F99E32-FC01-4BA5-979D-3A2D2173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86278"/>
              </p:ext>
            </p:extLst>
          </p:nvPr>
        </p:nvGraphicFramePr>
        <p:xfrm>
          <a:off x="540185" y="640725"/>
          <a:ext cx="7507112" cy="527973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65897">
                  <a:extLst>
                    <a:ext uri="{9D8B030D-6E8A-4147-A177-3AD203B41FA5}">
                      <a16:colId xmlns:a16="http://schemas.microsoft.com/office/drawing/2014/main" val="2158837821"/>
                    </a:ext>
                  </a:extLst>
                </a:gridCol>
                <a:gridCol w="1005070">
                  <a:extLst>
                    <a:ext uri="{9D8B030D-6E8A-4147-A177-3AD203B41FA5}">
                      <a16:colId xmlns:a16="http://schemas.microsoft.com/office/drawing/2014/main" val="512667308"/>
                    </a:ext>
                  </a:extLst>
                </a:gridCol>
                <a:gridCol w="1916707">
                  <a:extLst>
                    <a:ext uri="{9D8B030D-6E8A-4147-A177-3AD203B41FA5}">
                      <a16:colId xmlns:a16="http://schemas.microsoft.com/office/drawing/2014/main" val="1237384320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58828788"/>
                    </a:ext>
                  </a:extLst>
                </a:gridCol>
                <a:gridCol w="1087436">
                  <a:extLst>
                    <a:ext uri="{9D8B030D-6E8A-4147-A177-3AD203B41FA5}">
                      <a16:colId xmlns:a16="http://schemas.microsoft.com/office/drawing/2014/main" val="3547819200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1493914173"/>
                    </a:ext>
                  </a:extLst>
                </a:gridCol>
              </a:tblGrid>
              <a:tr h="622583"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Държава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Стойност на въглеродния данък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Държава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Стойност на въглеродния данък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Държава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Стойност на въглеродния данък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886968153"/>
                  </a:ext>
                </a:extLst>
              </a:tr>
              <a:tr h="258773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Швеция</a:t>
                      </a:r>
                      <a:endParaRPr lang="en-GB" sz="1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Британска Колумбия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Нова Зеландия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3476779830"/>
                  </a:ext>
                </a:extLst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Швейцария  </a:t>
                      </a:r>
                      <a:endParaRPr lang="en-GB" sz="1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Великобритания 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(ценови под за цени на въглеродните емисии)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Северозападни територии (Канада);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Нюфаундленд и Лабрадор (Канада)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3438478576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Лихтенщайн</a:t>
                      </a:r>
                      <a:endParaRPr lang="en-GB" sz="10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Дания (Флуор - съдържащи парникови газове, Ф- газове)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Пекин (Китай)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2382521368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Финландия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(данък върху горивата за транспорт)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Ирландия (данък върху изкопаемите горива извън сектор транспорт)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Латвия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3999110929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Финландия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(данък върху изкопаемите горива извън транспорта)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Алберта, Канада (федерален данък върху горивата);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Остров Принц Едуард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Исландия (Ф-газове)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2697290722"/>
                  </a:ext>
                </a:extLst>
              </a:tr>
              <a:tr h="258773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Норвегия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Словения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Масачузец, САЩ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996499947"/>
                  </a:ext>
                </a:extLst>
              </a:tr>
              <a:tr h="258773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Франция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Швейцария (СТЕ)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Р. Южна Африка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2079345528"/>
                  </a:ext>
                </a:extLst>
              </a:tr>
              <a:tr h="258773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Корея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ЕС (СТЕ)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Аржентина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2381814703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Исландия (данък върху изкопаемите горива)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Испания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Сайтама, Япония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1087357993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Ирландия (данък върху горивата за транспорт)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Квебек, Канада;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Калифорния, САЩ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Токио </a:t>
                      </a:r>
                      <a:r>
                        <a:rPr lang="bg-BG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СаТ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4203907714"/>
                  </a:ext>
                </a:extLst>
              </a:tr>
              <a:tr h="258773">
                <a:tc>
                  <a:txBody>
                    <a:bodyPr/>
                    <a:lstStyle/>
                    <a:p>
                      <a:pPr algn="ctr"/>
                      <a:r>
                        <a:rPr lang="bg-BG" sz="10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20 други държави 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00" cap="none" spc="0" dirty="0">
                          <a:solidFill>
                            <a:schemeClr val="tx1"/>
                          </a:solidFill>
                          <a:effectLst/>
                        </a:rPr>
                        <a:t>под 5 </a:t>
                      </a:r>
                      <a:endParaRPr lang="en-GB" sz="1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35" marR="16056" marT="10981" marB="82361" anchor="ctr"/>
                </a:tc>
                <a:extLst>
                  <a:ext uri="{0D108BD9-81ED-4DB2-BD59-A6C34878D82A}">
                    <a16:rowId xmlns:a16="http://schemas.microsoft.com/office/drawing/2014/main" val="399599152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9468070-5232-453D-B350-B7635214C795}"/>
              </a:ext>
            </a:extLst>
          </p:cNvPr>
          <p:cNvSpPr txBox="1"/>
          <p:nvPr/>
        </p:nvSpPr>
        <p:spPr>
          <a:xfrm>
            <a:off x="446371" y="5904655"/>
            <a:ext cx="7600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/>
              <a:t>Източник</a:t>
            </a:r>
            <a:r>
              <a:rPr lang="ru-RU" sz="1200" dirty="0"/>
              <a:t>: </a:t>
            </a:r>
            <a:r>
              <a:rPr lang="ru-RU" sz="1200" dirty="0" err="1"/>
              <a:t>съставена</a:t>
            </a:r>
            <a:r>
              <a:rPr lang="ru-RU" sz="1200" dirty="0"/>
              <a:t> от автора, по информация на World Bank </a:t>
            </a:r>
            <a:r>
              <a:rPr lang="ru-RU" sz="1200" dirty="0" err="1"/>
              <a:t>Carbon</a:t>
            </a:r>
            <a:r>
              <a:rPr lang="ru-RU" sz="1200" dirty="0"/>
              <a:t> </a:t>
            </a:r>
            <a:r>
              <a:rPr lang="ru-RU" sz="1200" dirty="0" err="1"/>
              <a:t>Pricing</a:t>
            </a:r>
            <a:r>
              <a:rPr lang="ru-RU" sz="1200" dirty="0"/>
              <a:t> </a:t>
            </a:r>
            <a:r>
              <a:rPr lang="ru-RU" sz="1200" dirty="0" err="1"/>
              <a:t>Dashboard</a:t>
            </a:r>
            <a:r>
              <a:rPr lang="ru-RU" sz="1200" dirty="0"/>
              <a:t>, https://carbonpricingdashboard.worldbank.org/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64869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BCA1-A07B-4D0F-80E0-C857251D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Европейското</a:t>
            </a:r>
            <a:r>
              <a:rPr lang="ru-RU" sz="3200" dirty="0"/>
              <a:t> измерение на </a:t>
            </a:r>
            <a:r>
              <a:rPr lang="ru-RU" sz="3200" dirty="0" err="1"/>
              <a:t>въглеродните</a:t>
            </a:r>
            <a:r>
              <a:rPr lang="ru-RU" sz="3200" dirty="0"/>
              <a:t> </a:t>
            </a:r>
            <a:r>
              <a:rPr lang="ru-RU" sz="3200" dirty="0" err="1"/>
              <a:t>данъци</a:t>
            </a:r>
            <a:r>
              <a:rPr lang="ru-RU" sz="3200" dirty="0"/>
              <a:t> в контекста на </a:t>
            </a:r>
            <a:r>
              <a:rPr lang="ru-RU" sz="3200" dirty="0" err="1"/>
              <a:t>идеята</a:t>
            </a:r>
            <a:r>
              <a:rPr lang="ru-RU" sz="3200" dirty="0"/>
              <a:t> за </a:t>
            </a:r>
            <a:r>
              <a:rPr lang="ru-RU" sz="3200" dirty="0" err="1"/>
              <a:t>въвеждане</a:t>
            </a:r>
            <a:r>
              <a:rPr lang="ru-RU" sz="3200" dirty="0"/>
              <a:t> на </a:t>
            </a:r>
            <a:r>
              <a:rPr lang="ru-RU" sz="3200" dirty="0" err="1"/>
              <a:t>въглероден</a:t>
            </a:r>
            <a:r>
              <a:rPr lang="ru-RU" sz="3200" dirty="0"/>
              <a:t> </a:t>
            </a:r>
            <a:r>
              <a:rPr lang="ru-RU" sz="3200" dirty="0" err="1"/>
              <a:t>граничен</a:t>
            </a:r>
            <a:r>
              <a:rPr lang="ru-RU" sz="3200" dirty="0"/>
              <a:t> </a:t>
            </a:r>
            <a:r>
              <a:rPr lang="ru-RU" sz="3200" dirty="0" err="1"/>
              <a:t>данък</a:t>
            </a:r>
            <a:r>
              <a:rPr lang="ru-RU" sz="3200" dirty="0"/>
              <a:t> на ЕС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F8A2-3C7C-45AE-9C89-3775D81C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стремежа си да защити европейските производители и потребители, Европейският съюз работи върху въвеждането на граничен въглероден данък (механизъм), засягащ по-специално производствата на: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Стомана;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Цимент;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Алуминий;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Други продуктови групи с висок въглероден отпечатък (емитирано количество парникови газове в хода на производство). </a:t>
            </a:r>
          </a:p>
          <a:p>
            <a:pPr marL="0" indent="0">
              <a:buNone/>
            </a:pPr>
            <a:r>
              <a:rPr lang="bg-BG" dirty="0"/>
              <a:t>Този тип въглеродни данъци ще засегнат предимно вноса на продукти от трети държави, където не се прилагат сериозни политики за опазване на околната среда (</a:t>
            </a:r>
            <a:r>
              <a:rPr lang="en-GB" dirty="0"/>
              <a:t>European Commission, 2018), </a:t>
            </a:r>
            <a:r>
              <a:rPr lang="bg-BG" dirty="0"/>
              <a:t>което от своя страна води до по-ниски разходи за производство и оказва натиск върху европейския бизнес, който трябва да се съобразява с високи критерии за климатично въздействие.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F956-5498-4DA6-8E09-D93387C6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9793-0172-43E4-A7B7-79514C14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A4D-4D8E-4D5C-AB96-FE8B3370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2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A08A-25DC-4368-9793-C19D75AD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447936" cy="1450757"/>
          </a:xfrm>
        </p:spPr>
        <p:txBody>
          <a:bodyPr>
            <a:normAutofit/>
          </a:bodyPr>
          <a:lstStyle/>
          <a:p>
            <a:r>
              <a:rPr lang="bg-BG" sz="3600" dirty="0"/>
              <a:t>Основни варианти за въвеждане на данъка: модел „данък върху вноса“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B6E2-D9B3-4988-BA70-0C325AC2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bg-BG" dirty="0"/>
              <a:t>Въглероден данък върху вноса би имал възпиращ ефект върху вноса на продукти, които не отговарят на критериите за опазване на околната среда на ЕС: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000" b="1" dirty="0"/>
              <a:t>Вносителите</a:t>
            </a:r>
            <a:r>
              <a:rPr lang="bg-BG" sz="2000" dirty="0"/>
              <a:t> на стомана, цимент, алуминий и други продукти с висок въглероден отпечатък ще трябва да започнат да купуват въглеродни квоти;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000" dirty="0"/>
              <a:t>Въглеродните квоти ще бъдат </a:t>
            </a:r>
            <a:r>
              <a:rPr lang="bg-BG" sz="2000" dirty="0" err="1"/>
              <a:t>алокирани</a:t>
            </a:r>
            <a:r>
              <a:rPr lang="bg-BG" sz="2000" dirty="0"/>
              <a:t> чрез вече изградената Система за търговия с квоти за емисии на парникови газове на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000" dirty="0"/>
              <a:t>Същият модел на взаимодействие за контрол на емитираните парникови газове се прилага спрямо производителите на тези продукти в Европейския съюз; </a:t>
            </a:r>
          </a:p>
          <a:p>
            <a:pPr marL="0">
              <a:buNone/>
            </a:pPr>
            <a:r>
              <a:rPr lang="bg-BG" sz="2200" dirty="0"/>
              <a:t>Данъкът върху вноса ще защити европейските производители спрямо ценови натиск: </a:t>
            </a:r>
          </a:p>
          <a:p>
            <a:pPr marL="452628" lvl="1" indent="-342900">
              <a:buFont typeface="Wingdings" panose="05000000000000000000" pitchFamily="2" charset="2"/>
              <a:buChar char="§"/>
            </a:pPr>
            <a:r>
              <a:rPr lang="bg-BG" sz="2000" dirty="0"/>
              <a:t>Цената на вносните продукти ще се повиши, което ще засили конкурентоспособността на компаниите в ЕС; </a:t>
            </a:r>
          </a:p>
          <a:p>
            <a:pPr marL="452628" lvl="1" indent="-342900">
              <a:buFont typeface="Wingdings" panose="05000000000000000000" pitchFamily="2" charset="2"/>
              <a:buChar char="§"/>
            </a:pPr>
            <a:r>
              <a:rPr lang="bg-BG" sz="2000" dirty="0"/>
              <a:t>Конфликт с правилата на Световната търговска организация – засяга се въпроса за недискриминация между националните производители и вносителите </a:t>
            </a:r>
            <a:r>
              <a:rPr lang="en-GB" sz="2000" dirty="0"/>
              <a:t>(</a:t>
            </a:r>
            <a:r>
              <a:rPr lang="en-GB" sz="2000" dirty="0" err="1"/>
              <a:t>Trachtman</a:t>
            </a:r>
            <a:r>
              <a:rPr lang="en-GB" sz="2000" dirty="0"/>
              <a:t>, 2016).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77BC-54F4-4BFC-B3C4-58607666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0DE6-C91E-4F17-9DF2-BCD4FC83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3619-D27D-4349-BE70-EF5FFB3B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FE9AF1A-11BB-480A-B333-4AC87D76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54578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2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B29D-9652-47D2-B815-11F81A63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457267" cy="1450757"/>
          </a:xfrm>
        </p:spPr>
        <p:txBody>
          <a:bodyPr>
            <a:normAutofit/>
          </a:bodyPr>
          <a:lstStyle/>
          <a:p>
            <a:r>
              <a:rPr lang="bg-BG" sz="3600" dirty="0"/>
              <a:t>Основни варианти за въвеждане на данъка: модел „данък върху всички стоки“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2B988-D815-40DD-A726-A91BD290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Ако при данък върху вноса бихме имали конфликт с </a:t>
            </a:r>
            <a:r>
              <a:rPr lang="bg-BG" b="1" dirty="0"/>
              <a:t>правилата на Световната търговска организация</a:t>
            </a:r>
            <a:r>
              <a:rPr lang="bg-BG" dirty="0"/>
              <a:t>, то при модел с въглероден данък върху всички стоки това ще бъде избегнато: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Отнася се както за вносни, така и за местни стоки;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Чуждите производители ще плащат по-висок данък само ако замърсяват околната среда повече от своите европейски конкуренти; </a:t>
            </a:r>
          </a:p>
          <a:p>
            <a:pPr marL="0" indent="0">
              <a:buNone/>
            </a:pPr>
            <a:r>
              <a:rPr lang="bg-BG" dirty="0"/>
              <a:t>Възникват вътрешни за ЕС проблеми при избора на такъв данъчен модел: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Конкурентоспособността на европейските стоки на международните пазари ще се понижи;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Сериозен ще бъде ефекта за производителите на стомана в ЕС – над 10% от продукцията им бива изнасяна извън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Липса на консенсус между държавите членки, които трябва да одобрят и гласуват за такова предложение: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Засяга национални интереси и стратегически важни за националната икономика предприятия/региони;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Висока политически риск и социална цена, изискваща период на адаптация, преквалифициране.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5F2E-75EF-49BE-9B30-06BAFE63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9AF8-AF2B-40B2-9500-52A890ED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A4AF-7E74-4DA0-A024-AA8353EC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0C69E-28EF-4A00-B976-98E2AF81FF6C}"/>
              </a:ext>
            </a:extLst>
          </p:cNvPr>
          <p:cNvSpPr txBox="1"/>
          <p:nvPr/>
        </p:nvSpPr>
        <p:spPr>
          <a:xfrm>
            <a:off x="9265016" y="-8946"/>
            <a:ext cx="307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↑ % </a:t>
            </a:r>
            <a:r>
              <a:rPr lang="en-GB" sz="7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</a:t>
            </a:r>
            <a:endParaRPr lang="bg-BG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2803-9C07-4A90-BC71-E81023D1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Основни варианти за въвеждане на данъка: в контекста на реформирането на СТЕ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71EF-A75C-4124-A2FE-127F2FAD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0503"/>
          </a:xfrm>
        </p:spPr>
        <p:txBody>
          <a:bodyPr>
            <a:normAutofit/>
          </a:bodyPr>
          <a:lstStyle/>
          <a:p>
            <a:r>
              <a:rPr lang="bg-BG" dirty="0"/>
              <a:t>Въвеждането на въглероден данък и успоредното реформиране на </a:t>
            </a:r>
            <a:r>
              <a:rPr lang="ru-RU" dirty="0" err="1"/>
              <a:t>Системата</a:t>
            </a:r>
            <a:r>
              <a:rPr lang="ru-RU" dirty="0"/>
              <a:t> за </a:t>
            </a:r>
            <a:r>
              <a:rPr lang="ru-RU" dirty="0" err="1"/>
              <a:t>търговия</a:t>
            </a:r>
            <a:r>
              <a:rPr lang="ru-RU" dirty="0"/>
              <a:t> с </a:t>
            </a:r>
            <a:r>
              <a:rPr lang="ru-RU" dirty="0" err="1"/>
              <a:t>квоти</a:t>
            </a:r>
            <a:r>
              <a:rPr lang="ru-RU" dirty="0"/>
              <a:t> за </a:t>
            </a:r>
            <a:r>
              <a:rPr lang="ru-RU" dirty="0" err="1"/>
              <a:t>емисии</a:t>
            </a:r>
            <a:r>
              <a:rPr lang="ru-RU" dirty="0"/>
              <a:t> на </a:t>
            </a:r>
            <a:r>
              <a:rPr lang="ru-RU" dirty="0" err="1"/>
              <a:t>парникови</a:t>
            </a:r>
            <a:r>
              <a:rPr lang="ru-RU" dirty="0"/>
              <a:t> </a:t>
            </a:r>
            <a:r>
              <a:rPr lang="ru-RU" dirty="0" err="1"/>
              <a:t>газове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доведе</a:t>
            </a:r>
            <a:r>
              <a:rPr lang="ru-RU" dirty="0"/>
              <a:t> до </a:t>
            </a:r>
            <a:r>
              <a:rPr lang="ru-RU" dirty="0" err="1"/>
              <a:t>отпадането</a:t>
            </a:r>
            <a:r>
              <a:rPr lang="ru-RU" dirty="0"/>
              <a:t> на </a:t>
            </a:r>
            <a:r>
              <a:rPr lang="ru-RU" dirty="0" err="1"/>
              <a:t>безплатните</a:t>
            </a:r>
            <a:r>
              <a:rPr lang="ru-RU" dirty="0"/>
              <a:t> </a:t>
            </a:r>
            <a:r>
              <a:rPr lang="ru-RU" dirty="0" err="1"/>
              <a:t>въглеродни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, </a:t>
            </a:r>
            <a:r>
              <a:rPr lang="ru-RU" dirty="0" err="1"/>
              <a:t>отпускани</a:t>
            </a:r>
            <a:r>
              <a:rPr lang="ru-RU" dirty="0"/>
              <a:t> за </a:t>
            </a:r>
            <a:r>
              <a:rPr lang="ru-RU" dirty="0" err="1"/>
              <a:t>енергийно</a:t>
            </a:r>
            <a:r>
              <a:rPr lang="ru-RU" dirty="0"/>
              <a:t> </a:t>
            </a:r>
            <a:r>
              <a:rPr lang="ru-RU" dirty="0" err="1"/>
              <a:t>интензивните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на ЕС: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/>
              <a:t>Безплатните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механизъм</a:t>
            </a:r>
            <a:r>
              <a:rPr lang="ru-RU" dirty="0"/>
              <a:t> за </a:t>
            </a:r>
            <a:r>
              <a:rPr lang="ru-RU" b="1" dirty="0"/>
              <a:t>защита на </a:t>
            </a:r>
            <a:r>
              <a:rPr lang="ru-RU" b="1" dirty="0" err="1"/>
              <a:t>европейските</a:t>
            </a:r>
            <a:r>
              <a:rPr lang="ru-RU" b="1" dirty="0"/>
              <a:t> производители </a:t>
            </a:r>
            <a:r>
              <a:rPr lang="ru-RU" dirty="0"/>
              <a:t>до 2030 г.,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биха</a:t>
            </a:r>
            <a:r>
              <a:rPr lang="ru-RU" dirty="0"/>
              <a:t> </a:t>
            </a:r>
            <a:r>
              <a:rPr lang="ru-RU" dirty="0" err="1"/>
              <a:t>изпитали</a:t>
            </a:r>
            <a:r>
              <a:rPr lang="ru-RU" dirty="0"/>
              <a:t> затруднения </a:t>
            </a:r>
            <a:r>
              <a:rPr lang="ru-RU" dirty="0" err="1"/>
              <a:t>поради</a:t>
            </a:r>
            <a:r>
              <a:rPr lang="ru-RU" dirty="0"/>
              <a:t> внос от трети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чиито</a:t>
            </a:r>
            <a:r>
              <a:rPr lang="ru-RU" dirty="0"/>
              <a:t> </a:t>
            </a:r>
            <a:r>
              <a:rPr lang="ru-RU" dirty="0" err="1"/>
              <a:t>екологични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по-слаби</a:t>
            </a:r>
            <a:r>
              <a:rPr lang="ru-RU" dirty="0"/>
              <a:t> или </a:t>
            </a:r>
            <a:r>
              <a:rPr lang="ru-RU" dirty="0" err="1"/>
              <a:t>биват</a:t>
            </a:r>
            <a:r>
              <a:rPr lang="ru-RU" dirty="0"/>
              <a:t> </a:t>
            </a:r>
            <a:r>
              <a:rPr lang="ru-RU" dirty="0" err="1"/>
              <a:t>пренебрегвани</a:t>
            </a:r>
            <a:r>
              <a:rPr lang="ru-RU" dirty="0"/>
              <a:t> с цен </a:t>
            </a:r>
            <a:r>
              <a:rPr lang="ru-RU" dirty="0" err="1"/>
              <a:t>евтино</a:t>
            </a:r>
            <a:r>
              <a:rPr lang="ru-RU" dirty="0"/>
              <a:t> производство;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err="1"/>
              <a:t>Безплатните</a:t>
            </a:r>
            <a:r>
              <a:rPr lang="ru-RU" b="1" dirty="0"/>
              <a:t> </a:t>
            </a:r>
            <a:r>
              <a:rPr lang="ru-RU" b="1" dirty="0" err="1"/>
              <a:t>квоти</a:t>
            </a:r>
            <a:r>
              <a:rPr lang="ru-RU" b="1" dirty="0"/>
              <a:t> в </a:t>
            </a:r>
            <a:r>
              <a:rPr lang="ru-RU" b="1" dirty="0" err="1"/>
              <a:t>рамките</a:t>
            </a:r>
            <a:r>
              <a:rPr lang="ru-RU" b="1" dirty="0"/>
              <a:t> на СТЕ на практика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минната</a:t>
            </a:r>
            <a:r>
              <a:rPr lang="ru-RU" dirty="0"/>
              <a:t> индустрия, </a:t>
            </a:r>
            <a:r>
              <a:rPr lang="ru-RU" dirty="0" err="1"/>
              <a:t>стоманопроизводството</a:t>
            </a:r>
            <a:r>
              <a:rPr lang="ru-RU" dirty="0"/>
              <a:t>, </a:t>
            </a:r>
            <a:r>
              <a:rPr lang="ru-RU" dirty="0" err="1"/>
              <a:t>производството</a:t>
            </a:r>
            <a:r>
              <a:rPr lang="ru-RU" dirty="0"/>
              <a:t> на </a:t>
            </a:r>
            <a:r>
              <a:rPr lang="ru-RU" dirty="0" err="1"/>
              <a:t>цимент</a:t>
            </a:r>
            <a:r>
              <a:rPr lang="ru-RU" dirty="0"/>
              <a:t>, </a:t>
            </a:r>
            <a:r>
              <a:rPr lang="ru-RU" dirty="0" err="1"/>
              <a:t>алуминий</a:t>
            </a:r>
            <a:r>
              <a:rPr lang="ru-RU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При </a:t>
            </a:r>
            <a:r>
              <a:rPr lang="ru-RU" dirty="0" err="1"/>
              <a:t>избор</a:t>
            </a:r>
            <a:r>
              <a:rPr lang="ru-RU" dirty="0"/>
              <a:t> на </a:t>
            </a:r>
            <a:r>
              <a:rPr lang="ru-RU" dirty="0" err="1"/>
              <a:t>модел</a:t>
            </a:r>
            <a:r>
              <a:rPr lang="ru-RU" dirty="0"/>
              <a:t> с </a:t>
            </a:r>
            <a:r>
              <a:rPr lang="ru-RU" dirty="0" err="1"/>
              <a:t>въглероден</a:t>
            </a:r>
            <a:r>
              <a:rPr lang="ru-RU" dirty="0"/>
              <a:t> </a:t>
            </a:r>
            <a:r>
              <a:rPr lang="ru-RU" dirty="0" err="1"/>
              <a:t>данък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вноса </a:t>
            </a:r>
            <a:r>
              <a:rPr lang="ru-RU" dirty="0" err="1"/>
              <a:t>ситуацията</a:t>
            </a:r>
            <a:r>
              <a:rPr lang="ru-RU" dirty="0"/>
              <a:t> за </a:t>
            </a:r>
            <a:r>
              <a:rPr lang="ru-RU" dirty="0" err="1"/>
              <a:t>европейските</a:t>
            </a:r>
            <a:r>
              <a:rPr lang="ru-RU" dirty="0"/>
              <a:t> производители би била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по-несигурна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СТЕ </a:t>
            </a:r>
            <a:r>
              <a:rPr lang="ru-RU" dirty="0" err="1"/>
              <a:t>остане</a:t>
            </a:r>
            <a:r>
              <a:rPr lang="ru-RU" dirty="0"/>
              <a:t> </a:t>
            </a:r>
            <a:r>
              <a:rPr lang="ru-RU" dirty="0" err="1"/>
              <a:t>непроменена</a:t>
            </a:r>
            <a:r>
              <a:rPr lang="ru-RU" dirty="0"/>
              <a:t> – подобен </a:t>
            </a:r>
            <a:r>
              <a:rPr lang="ru-RU" dirty="0" err="1"/>
              <a:t>данък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оспорен в СТО и да </a:t>
            </a:r>
            <a:r>
              <a:rPr lang="ru-RU" dirty="0" err="1"/>
              <a:t>доведе</a:t>
            </a:r>
            <a:r>
              <a:rPr lang="ru-RU" dirty="0"/>
              <a:t> до санкции или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ответни</a:t>
            </a:r>
            <a:r>
              <a:rPr lang="ru-RU" dirty="0"/>
              <a:t> мерки </a:t>
            </a:r>
            <a:r>
              <a:rPr lang="ru-RU" dirty="0" err="1"/>
              <a:t>спрямо</a:t>
            </a:r>
            <a:r>
              <a:rPr lang="ru-RU" dirty="0"/>
              <a:t> бизнеса в ЕС; </a:t>
            </a:r>
          </a:p>
          <a:p>
            <a:pPr marL="0" indent="0">
              <a:buNone/>
            </a:pPr>
            <a:r>
              <a:rPr lang="ru-RU" dirty="0" err="1"/>
              <a:t>Ето</a:t>
            </a:r>
            <a:r>
              <a:rPr lang="ru-RU" dirty="0"/>
              <a:t> </a:t>
            </a:r>
            <a:r>
              <a:rPr lang="ru-RU" dirty="0" err="1"/>
              <a:t>защо</a:t>
            </a:r>
            <a:r>
              <a:rPr lang="ru-RU" dirty="0"/>
              <a:t> </a:t>
            </a:r>
            <a:r>
              <a:rPr lang="ru-RU" dirty="0" err="1"/>
              <a:t>въвеждане</a:t>
            </a:r>
            <a:r>
              <a:rPr lang="ru-RU" dirty="0"/>
              <a:t> на </a:t>
            </a:r>
            <a:r>
              <a:rPr lang="ru-RU" dirty="0" err="1"/>
              <a:t>въглероден</a:t>
            </a:r>
            <a:r>
              <a:rPr lang="ru-RU" dirty="0"/>
              <a:t> </a:t>
            </a:r>
            <a:r>
              <a:rPr lang="ru-RU" dirty="0" err="1"/>
              <a:t>данък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част от </a:t>
            </a:r>
            <a:r>
              <a:rPr lang="ru-RU" dirty="0" err="1"/>
              <a:t>общата</a:t>
            </a:r>
            <a:r>
              <a:rPr lang="ru-RU" dirty="0"/>
              <a:t> реформа на СТЕ: 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ru-RU" dirty="0" err="1"/>
              <a:t>Данъкът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въведен</a:t>
            </a:r>
            <a:r>
              <a:rPr lang="ru-RU" dirty="0"/>
              <a:t> </a:t>
            </a:r>
            <a:r>
              <a:rPr lang="ru-RU" dirty="0" err="1"/>
              <a:t>поетапно</a:t>
            </a:r>
            <a:r>
              <a:rPr lang="ru-RU" dirty="0"/>
              <a:t> или в пакет с </a:t>
            </a:r>
            <a:r>
              <a:rPr lang="ru-RU" dirty="0" err="1"/>
              <a:t>други</a:t>
            </a:r>
            <a:r>
              <a:rPr lang="ru-RU" dirty="0"/>
              <a:t> мерки за </a:t>
            </a:r>
            <a:r>
              <a:rPr lang="ru-RU" dirty="0" err="1"/>
              <a:t>разширяване</a:t>
            </a:r>
            <a:r>
              <a:rPr lang="ru-RU" dirty="0"/>
              <a:t> обхвата на СТЕ.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D544E-5834-47C5-A052-6D2655AD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D7D9-DA12-4574-9FB2-E7F76924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1FFD1-F417-4C57-B7B5-33E2ACCD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1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E6AC-C5B8-466D-97EC-8F04A75B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Основни варианти за въвеждане на данъка: в контекста на реформирането на СТЕ (2)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162B-A781-49DC-A09F-3941878F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Прилагането на граничен въглероден данък след реформи в СТЕ ще доведе до повишение на цената на въглерода: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Задължително таксуване за внос към ЕС от трети страни, които не удовлетворяват европейските еко стандарти;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При разширяване на регулираните от СТЕ индустрии и дейности ще се постигне по-голям мащаб на пазара на въглерод – съответно повече емитенти ще търсят по-голямо количество квоти;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Отпадането на безплатните квоти, отпускани за определени сектори, чувствителни на по-евтин, но въглеродно по-интензивен внос, ще има принос за естественото повишаване на въглеродните цени в ЕС</a:t>
            </a:r>
            <a:r>
              <a:rPr lang="en-GB" dirty="0"/>
              <a:t> </a:t>
            </a:r>
            <a:r>
              <a:rPr lang="bg-BG" dirty="0"/>
              <a:t>чрез завишено търсене;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Европейската комисия предвижда постепенно отпадането на безплатните квоти през 2021 г. за корабната индустрия и авиокомпаниите</a:t>
            </a:r>
            <a:r>
              <a:rPr lang="en-GB" dirty="0"/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Понастоящем безплатните квоти са стъпаловидно намалени – 80% от квотите за европейската индустрия бяха безплатни в първоначалните етапи на СТЕ, а към 2020 г. безплатно отпуснатите квоти са 30% от общия брой квоти.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FC97-18EA-4008-B443-A4C7F172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D109-A41A-411C-B5FE-CAF3A967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ABD9-4001-4B41-A254-9D0C0437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8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E342-2881-47E3-8E93-BB01E2DE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B56C-5A96-42D1-94B5-0A9E3506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6F82-85A3-435D-B4D3-C09D844C32CF}" type="datetime1">
              <a:rPr lang="en-GB" smtClean="0"/>
              <a:t>08/07/2021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9BDEA-4A7D-43BE-AAFB-EBD62308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УНСС I </a:t>
            </a:r>
            <a:r>
              <a:rPr lang="ru-RU" dirty="0" err="1"/>
              <a:t>катедра</a:t>
            </a:r>
            <a:r>
              <a:rPr lang="ru-RU"/>
              <a:t>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9E364-E9AE-42E1-BE15-A5698F4D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4313B2-3544-4D72-89FC-AA1690EC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819469"/>
            <a:ext cx="11538857" cy="4068147"/>
          </a:xfrm>
        </p:spPr>
        <p:txBody>
          <a:bodyPr numCol="2" spcCol="72000" anchor="ctr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dirty="0" err="1"/>
              <a:t>Мястото</a:t>
            </a:r>
            <a:r>
              <a:rPr lang="ru-RU" sz="1400" b="1" dirty="0"/>
              <a:t> на </a:t>
            </a:r>
            <a:r>
              <a:rPr lang="ru-RU" sz="1400" b="1" dirty="0" err="1"/>
              <a:t>въглеродните</a:t>
            </a:r>
            <a:r>
              <a:rPr lang="ru-RU" sz="1400" b="1" dirty="0"/>
              <a:t> </a:t>
            </a:r>
            <a:r>
              <a:rPr lang="ru-RU" sz="1400" b="1" dirty="0" err="1"/>
              <a:t>данъци</a:t>
            </a:r>
            <a:r>
              <a:rPr lang="ru-RU" sz="1400" b="1" dirty="0"/>
              <a:t> в </a:t>
            </a:r>
            <a:r>
              <a:rPr lang="ru-RU" sz="1400" b="1" dirty="0" err="1"/>
              <a:t>глобалните</a:t>
            </a:r>
            <a:r>
              <a:rPr lang="ru-RU" sz="1400" b="1" dirty="0"/>
              <a:t> тенденции за </a:t>
            </a:r>
            <a:r>
              <a:rPr lang="ru-RU" sz="1400" b="1" dirty="0" err="1"/>
              <a:t>остойностяване</a:t>
            </a:r>
            <a:r>
              <a:rPr lang="ru-RU" sz="1400" b="1" dirty="0"/>
              <a:t> на </a:t>
            </a:r>
            <a:r>
              <a:rPr lang="ru-RU" sz="1400" b="1" dirty="0" err="1"/>
              <a:t>въглеродни</a:t>
            </a:r>
            <a:r>
              <a:rPr lang="ru-RU" sz="1400" b="1" dirty="0"/>
              <a:t> </a:t>
            </a:r>
            <a:r>
              <a:rPr lang="ru-RU" sz="1400" b="1" dirty="0" err="1"/>
              <a:t>емисии</a:t>
            </a:r>
            <a:endParaRPr lang="ru-RU" sz="1400" b="1" dirty="0"/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Схеми за търговия с емисии</a:t>
            </a:r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Въглеродни данъци</a:t>
            </a:r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Компенсаторни механизми</a:t>
            </a:r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Финансиране на база резултати за климата</a:t>
            </a:r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Вътрешно ценообразуване на въглеродните емисии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1400" dirty="0"/>
              <a:t>Държави, градове и региони, въвели въглеродни данъци и други инициативи за ценообразуване на въглеродни емисии през периода 1990 г. - 2021 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Действащи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инициативи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остойностяване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въглеродните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 г.</a:t>
            </a:r>
            <a:endParaRPr lang="bg-BG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Стойности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въглеродните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данъци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въглеродния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формирани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други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инициативи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избрани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държави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щ.д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въглероден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(USD/tCO2e),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април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2020 г.</a:t>
            </a:r>
            <a:r>
              <a:rPr lang="ru-RU" sz="14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err="1"/>
              <a:t>Европейското</a:t>
            </a:r>
            <a:r>
              <a:rPr lang="ru-RU" sz="1400" b="1" dirty="0"/>
              <a:t> измерение на </a:t>
            </a:r>
            <a:r>
              <a:rPr lang="ru-RU" sz="1400" b="1" dirty="0" err="1"/>
              <a:t>въглеродните</a:t>
            </a:r>
            <a:r>
              <a:rPr lang="ru-RU" sz="1400" b="1" dirty="0"/>
              <a:t> </a:t>
            </a:r>
            <a:r>
              <a:rPr lang="ru-RU" sz="1400" b="1" dirty="0" err="1"/>
              <a:t>данъци</a:t>
            </a:r>
            <a:r>
              <a:rPr lang="ru-RU" sz="1400" b="1" dirty="0"/>
              <a:t> в контекста на </a:t>
            </a:r>
            <a:r>
              <a:rPr lang="ru-RU" sz="1400" b="1" dirty="0" err="1"/>
              <a:t>идеята</a:t>
            </a:r>
            <a:r>
              <a:rPr lang="ru-RU" sz="1400" b="1" dirty="0"/>
              <a:t> за </a:t>
            </a:r>
            <a:r>
              <a:rPr lang="ru-RU" sz="1400" b="1" dirty="0" err="1"/>
              <a:t>въвеждане</a:t>
            </a:r>
            <a:r>
              <a:rPr lang="ru-RU" sz="1400" b="1" dirty="0"/>
              <a:t> на </a:t>
            </a:r>
            <a:r>
              <a:rPr lang="ru-RU" sz="1400" b="1" dirty="0" err="1"/>
              <a:t>въглероден</a:t>
            </a:r>
            <a:r>
              <a:rPr lang="ru-RU" sz="1400" b="1" dirty="0"/>
              <a:t> </a:t>
            </a:r>
            <a:r>
              <a:rPr lang="ru-RU" sz="1400" b="1" dirty="0" err="1"/>
              <a:t>граничен</a:t>
            </a:r>
            <a:r>
              <a:rPr lang="ru-RU" sz="1400" b="1" dirty="0"/>
              <a:t> </a:t>
            </a:r>
            <a:r>
              <a:rPr lang="ru-RU" sz="1400" b="1" dirty="0" err="1"/>
              <a:t>данък</a:t>
            </a:r>
            <a:r>
              <a:rPr lang="ru-RU" sz="1400" b="1" dirty="0"/>
              <a:t> на ЕС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Основни варианти за въвеждане на данъка: модел „данък върху вноса“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Основни варианти за въвеждане на данъка: модел „данък върху всички стоки“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1400" b="1" dirty="0"/>
              <a:t>Основни варианти за въвеждане на данъка: в контекста на реформирането на СТЕ</a:t>
            </a:r>
          </a:p>
          <a:p>
            <a:pPr marL="464058" lvl="1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sz="1200" dirty="0"/>
              <a:t>Етапи на развитие на СТЕ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err="1"/>
              <a:t>Очаквани</a:t>
            </a:r>
            <a:r>
              <a:rPr lang="ru-RU" sz="1400" b="1" dirty="0"/>
              <a:t> </a:t>
            </a:r>
            <a:r>
              <a:rPr lang="ru-RU" sz="1400" b="1" dirty="0" err="1"/>
              <a:t>ефекти</a:t>
            </a:r>
            <a:r>
              <a:rPr lang="ru-RU" sz="1400" b="1" dirty="0"/>
              <a:t> от </a:t>
            </a:r>
            <a:r>
              <a:rPr lang="ru-RU" sz="1400" b="1" dirty="0" err="1"/>
              <a:t>въвеждането</a:t>
            </a:r>
            <a:r>
              <a:rPr lang="ru-RU" sz="1400" b="1" dirty="0"/>
              <a:t> на </a:t>
            </a:r>
            <a:r>
              <a:rPr lang="ru-RU" sz="1400" b="1" dirty="0" err="1"/>
              <a:t>европейския</a:t>
            </a:r>
            <a:r>
              <a:rPr lang="ru-RU" sz="1400" b="1" dirty="0"/>
              <a:t> </a:t>
            </a:r>
            <a:r>
              <a:rPr lang="ru-RU" sz="1400" b="1" dirty="0" err="1"/>
              <a:t>въглероден</a:t>
            </a:r>
            <a:r>
              <a:rPr lang="ru-RU" sz="1400" b="1" dirty="0"/>
              <a:t> </a:t>
            </a:r>
            <a:r>
              <a:rPr lang="ru-RU" sz="1400" b="1" dirty="0" err="1"/>
              <a:t>граничен</a:t>
            </a:r>
            <a:r>
              <a:rPr lang="ru-RU" sz="1400" b="1" dirty="0"/>
              <a:t> </a:t>
            </a:r>
            <a:r>
              <a:rPr lang="ru-RU" sz="1400" b="1" dirty="0" err="1"/>
              <a:t>данък</a:t>
            </a:r>
            <a:r>
              <a:rPr lang="ru-RU" sz="1400" b="1" dirty="0"/>
              <a:t> за бизнеса и </a:t>
            </a:r>
            <a:r>
              <a:rPr lang="ru-RU" sz="1400" b="1" dirty="0" err="1"/>
              <a:t>стимулиране</a:t>
            </a:r>
            <a:r>
              <a:rPr lang="ru-RU" sz="1400" b="1" dirty="0"/>
              <a:t> на </a:t>
            </a:r>
            <a:r>
              <a:rPr lang="ru-RU" sz="1400" b="1" dirty="0" err="1"/>
              <a:t>енергийния</a:t>
            </a:r>
            <a:r>
              <a:rPr lang="ru-RU" sz="1400" b="1" dirty="0"/>
              <a:t> </a:t>
            </a:r>
            <a:r>
              <a:rPr lang="ru-RU" sz="1400" b="1" dirty="0" err="1"/>
              <a:t>преход</a:t>
            </a:r>
            <a:r>
              <a:rPr lang="ru-RU" sz="1400" b="1" dirty="0"/>
              <a:t> в и </a:t>
            </a:r>
            <a:r>
              <a:rPr lang="ru-RU" sz="1400" b="1" dirty="0" err="1"/>
              <a:t>извън</a:t>
            </a:r>
            <a:r>
              <a:rPr lang="ru-RU" sz="1400" b="1" dirty="0"/>
              <a:t> </a:t>
            </a:r>
            <a:r>
              <a:rPr lang="ru-RU" sz="1400" b="1" dirty="0" err="1"/>
              <a:t>Европейския</a:t>
            </a:r>
            <a:r>
              <a:rPr lang="ru-RU" sz="1400" b="1" dirty="0"/>
              <a:t> </a:t>
            </a:r>
            <a:r>
              <a:rPr lang="ru-RU" sz="1400" b="1" dirty="0" err="1"/>
              <a:t>съюз</a:t>
            </a:r>
            <a:endParaRPr lang="ru-RU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err="1"/>
              <a:t>Очаквани</a:t>
            </a:r>
            <a:r>
              <a:rPr lang="ru-RU" sz="1400" b="1" dirty="0"/>
              <a:t> </a:t>
            </a:r>
            <a:r>
              <a:rPr lang="ru-RU" sz="1400" b="1" dirty="0" err="1"/>
              <a:t>ефекти</a:t>
            </a:r>
            <a:r>
              <a:rPr lang="ru-RU" sz="1400" b="1" dirty="0"/>
              <a:t> от </a:t>
            </a:r>
            <a:r>
              <a:rPr lang="ru-RU" sz="1400" b="1" dirty="0" err="1"/>
              <a:t>европейския</a:t>
            </a:r>
            <a:r>
              <a:rPr lang="ru-RU" sz="1400" b="1" dirty="0"/>
              <a:t> </a:t>
            </a:r>
            <a:r>
              <a:rPr lang="ru-RU" sz="1400" b="1" dirty="0" err="1"/>
              <a:t>данък</a:t>
            </a:r>
            <a:r>
              <a:rPr lang="ru-RU" sz="1400" b="1" dirty="0"/>
              <a:t> </a:t>
            </a:r>
            <a:r>
              <a:rPr lang="ru-RU" sz="1400" b="1" dirty="0" err="1"/>
              <a:t>върху</a:t>
            </a:r>
            <a:r>
              <a:rPr lang="ru-RU" sz="1400" b="1" dirty="0"/>
              <a:t> </a:t>
            </a:r>
            <a:r>
              <a:rPr lang="ru-RU" sz="1400" b="1" dirty="0" err="1"/>
              <a:t>въглеродните</a:t>
            </a:r>
            <a:r>
              <a:rPr lang="ru-RU" sz="1400" b="1" dirty="0"/>
              <a:t> </a:t>
            </a:r>
            <a:r>
              <a:rPr lang="ru-RU" sz="1400" b="1" dirty="0" err="1"/>
              <a:t>емисии</a:t>
            </a:r>
            <a:r>
              <a:rPr lang="ru-RU" sz="1400" b="1" dirty="0"/>
              <a:t> за </a:t>
            </a:r>
            <a:r>
              <a:rPr lang="ru-RU" sz="1400" b="1" dirty="0" err="1"/>
              <a:t>международната</a:t>
            </a:r>
            <a:r>
              <a:rPr lang="ru-RU" sz="1400" b="1" dirty="0"/>
              <a:t> </a:t>
            </a:r>
            <a:r>
              <a:rPr lang="ru-RU" sz="1400" b="1" dirty="0" err="1"/>
              <a:t>търговия</a:t>
            </a:r>
            <a:endParaRPr lang="ru-RU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Държави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които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емитират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1%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емисиите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въглероден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света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2015 г.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284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B416AB4-3B2A-473E-9B0F-2805A7B6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754" cy="6382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74A21-7E85-4B91-BB66-CAF85006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/>
              <a:t>Етапи на развитие на СТЕ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225B-E8E1-4825-BEA6-37F1ABE46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Фаза 1 (2005-2007)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/>
              <a:t>Подготвителна</a:t>
            </a:r>
            <a:r>
              <a:rPr lang="ru-RU" dirty="0"/>
              <a:t> фаза, </a:t>
            </a:r>
            <a:r>
              <a:rPr lang="ru-RU" dirty="0" err="1"/>
              <a:t>нейният</a:t>
            </a:r>
            <a:r>
              <a:rPr lang="ru-RU" dirty="0"/>
              <a:t> срок е само три </a:t>
            </a:r>
            <a:r>
              <a:rPr lang="ru-RU" dirty="0" err="1"/>
              <a:t>години</a:t>
            </a:r>
            <a:r>
              <a:rPr lang="ru-RU" dirty="0"/>
              <a:t>. В </a:t>
            </a:r>
            <a:r>
              <a:rPr lang="ru-RU" dirty="0" err="1"/>
              <a:t>нея</a:t>
            </a:r>
            <a:r>
              <a:rPr lang="ru-RU" dirty="0"/>
              <a:t> се </a:t>
            </a:r>
            <a:r>
              <a:rPr lang="ru-RU" dirty="0" err="1"/>
              <a:t>регулират</a:t>
            </a:r>
            <a:r>
              <a:rPr lang="ru-RU" dirty="0"/>
              <a:t> CO2 </a:t>
            </a:r>
            <a:r>
              <a:rPr lang="ru-RU" dirty="0" err="1"/>
              <a:t>емисии</a:t>
            </a:r>
            <a:r>
              <a:rPr lang="ru-RU" dirty="0"/>
              <a:t>, </a:t>
            </a:r>
            <a:r>
              <a:rPr lang="ru-RU" dirty="0" err="1"/>
              <a:t>емитирани</a:t>
            </a:r>
            <a:r>
              <a:rPr lang="ru-RU" dirty="0"/>
              <a:t> от </a:t>
            </a:r>
            <a:r>
              <a:rPr lang="ru-RU" dirty="0" err="1"/>
              <a:t>електроцентрали</a:t>
            </a:r>
            <a:r>
              <a:rPr lang="ru-RU" dirty="0"/>
              <a:t> и </a:t>
            </a:r>
            <a:r>
              <a:rPr lang="ru-RU" dirty="0" err="1"/>
              <a:t>енергоемки</a:t>
            </a:r>
            <a:r>
              <a:rPr lang="ru-RU" dirty="0"/>
              <a:t> индустрии. Почти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предоставени</a:t>
            </a:r>
            <a:r>
              <a:rPr lang="ru-RU" dirty="0"/>
              <a:t> </a:t>
            </a:r>
            <a:r>
              <a:rPr lang="ru-RU" dirty="0" err="1"/>
              <a:t>безвъзмездно</a:t>
            </a:r>
            <a:r>
              <a:rPr lang="ru-RU" dirty="0"/>
              <a:t>, а </a:t>
            </a:r>
            <a:r>
              <a:rPr lang="ru-RU" dirty="0" err="1"/>
              <a:t>глобата</a:t>
            </a:r>
            <a:r>
              <a:rPr lang="ru-RU" dirty="0"/>
              <a:t> за </a:t>
            </a:r>
            <a:r>
              <a:rPr lang="ru-RU" dirty="0" err="1"/>
              <a:t>надвишаване</a:t>
            </a:r>
            <a:r>
              <a:rPr lang="ru-RU" dirty="0"/>
              <a:t> на </a:t>
            </a:r>
            <a:r>
              <a:rPr lang="ru-RU" dirty="0" err="1"/>
              <a:t>квотите</a:t>
            </a:r>
            <a:r>
              <a:rPr lang="ru-RU" dirty="0"/>
              <a:t> е €40 t/CO</a:t>
            </a:r>
            <a:r>
              <a:rPr lang="ru-RU" baseline="-25000" dirty="0"/>
              <a:t>2</a:t>
            </a:r>
            <a:r>
              <a:rPr lang="ru-RU" dirty="0"/>
              <a:t>. С </a:t>
            </a:r>
            <a:r>
              <a:rPr lang="ru-RU" dirty="0" err="1"/>
              <a:t>това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цена на </a:t>
            </a:r>
            <a:r>
              <a:rPr lang="ru-RU" dirty="0" err="1"/>
              <a:t>въглерода</a:t>
            </a:r>
            <a:r>
              <a:rPr lang="ru-RU" dirty="0"/>
              <a:t> и </a:t>
            </a:r>
            <a:r>
              <a:rPr lang="ru-RU" dirty="0" err="1"/>
              <a:t>размяната</a:t>
            </a:r>
            <a:r>
              <a:rPr lang="ru-RU" dirty="0"/>
              <a:t> на </a:t>
            </a:r>
            <a:r>
              <a:rPr lang="ru-RU" dirty="0" err="1"/>
              <a:t>квоти</a:t>
            </a:r>
            <a:r>
              <a:rPr lang="ru-RU" dirty="0"/>
              <a:t> е свободна между </a:t>
            </a:r>
            <a:r>
              <a:rPr lang="ru-RU" dirty="0" err="1"/>
              <a:t>емитентите</a:t>
            </a:r>
            <a:r>
              <a:rPr lang="ru-RU" dirty="0"/>
              <a:t> в ЕС. </a:t>
            </a:r>
            <a:r>
              <a:rPr lang="ru-RU" dirty="0" err="1"/>
              <a:t>Наблюдаваният</a:t>
            </a:r>
            <a:r>
              <a:rPr lang="ru-RU" dirty="0"/>
              <a:t> </a:t>
            </a:r>
            <a:r>
              <a:rPr lang="ru-RU" dirty="0" err="1"/>
              <a:t>малък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(</a:t>
            </a:r>
            <a:r>
              <a:rPr lang="ru-RU" dirty="0" err="1"/>
              <a:t>цената</a:t>
            </a:r>
            <a:r>
              <a:rPr lang="ru-RU" dirty="0"/>
              <a:t> на  </a:t>
            </a:r>
            <a:r>
              <a:rPr lang="ru-RU" dirty="0" err="1"/>
              <a:t>въглерода</a:t>
            </a:r>
            <a:r>
              <a:rPr lang="ru-RU" dirty="0"/>
              <a:t> е близка до </a:t>
            </a:r>
            <a:r>
              <a:rPr lang="ru-RU" dirty="0" err="1"/>
              <a:t>нула</a:t>
            </a:r>
            <a:r>
              <a:rPr lang="ru-RU" dirty="0"/>
              <a:t>) </a:t>
            </a:r>
            <a:r>
              <a:rPr lang="ru-RU" dirty="0" err="1"/>
              <a:t>довежда</a:t>
            </a:r>
            <a:r>
              <a:rPr lang="ru-RU" dirty="0"/>
              <a:t> до </a:t>
            </a:r>
            <a:r>
              <a:rPr lang="ru-RU" dirty="0" err="1"/>
              <a:t>по-сериозни</a:t>
            </a:r>
            <a:r>
              <a:rPr lang="ru-RU" dirty="0"/>
              <a:t> ограничения и </a:t>
            </a:r>
            <a:r>
              <a:rPr lang="ru-RU" dirty="0" err="1"/>
              <a:t>урегулиране</a:t>
            </a:r>
            <a:r>
              <a:rPr lang="ru-RU" dirty="0"/>
              <a:t> на </a:t>
            </a:r>
            <a:r>
              <a:rPr lang="ru-RU" dirty="0" err="1"/>
              <a:t>емисиите</a:t>
            </a:r>
            <a:r>
              <a:rPr lang="ru-RU" dirty="0"/>
              <a:t> в </a:t>
            </a:r>
            <a:r>
              <a:rPr lang="ru-RU" dirty="0" err="1"/>
              <a:t>последващите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. </a:t>
            </a:r>
          </a:p>
          <a:p>
            <a:r>
              <a:rPr lang="ru-RU" b="1" dirty="0"/>
              <a:t>Фаза 2 (2008-2012)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/>
              <a:t>Съвпада</a:t>
            </a:r>
            <a:r>
              <a:rPr lang="ru-RU" dirty="0"/>
              <a:t> с периода, в </a:t>
            </a:r>
            <a:r>
              <a:rPr lang="ru-RU" dirty="0" err="1"/>
              <a:t>който</a:t>
            </a:r>
            <a:r>
              <a:rPr lang="ru-RU" dirty="0"/>
              <a:t> ЕС </a:t>
            </a:r>
            <a:r>
              <a:rPr lang="ru-RU" dirty="0" err="1"/>
              <a:t>трябва</a:t>
            </a:r>
            <a:r>
              <a:rPr lang="ru-RU" dirty="0"/>
              <a:t> </a:t>
            </a:r>
            <a:r>
              <a:rPr lang="ru-RU" dirty="0" err="1"/>
              <a:t>предприеме</a:t>
            </a:r>
            <a:r>
              <a:rPr lang="ru-RU" dirty="0"/>
              <a:t> </a:t>
            </a:r>
            <a:r>
              <a:rPr lang="ru-RU" dirty="0" err="1"/>
              <a:t>стъпки</a:t>
            </a:r>
            <a:r>
              <a:rPr lang="ru-RU" dirty="0"/>
              <a:t> за </a:t>
            </a:r>
            <a:r>
              <a:rPr lang="ru-RU" dirty="0" err="1"/>
              <a:t>изпълнение</a:t>
            </a:r>
            <a:r>
              <a:rPr lang="ru-RU" dirty="0"/>
              <a:t> на целите по Киото.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броя</a:t>
            </a:r>
            <a:r>
              <a:rPr lang="ru-RU" dirty="0"/>
              <a:t> на </a:t>
            </a:r>
            <a:r>
              <a:rPr lang="ru-RU" dirty="0" err="1"/>
              <a:t>безплатните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и </a:t>
            </a:r>
            <a:r>
              <a:rPr lang="ru-RU" dirty="0" err="1"/>
              <a:t>повишение</a:t>
            </a:r>
            <a:r>
              <a:rPr lang="ru-RU" dirty="0"/>
              <a:t> на </a:t>
            </a:r>
            <a:r>
              <a:rPr lang="ru-RU" dirty="0" err="1"/>
              <a:t>търгуваните</a:t>
            </a:r>
            <a:r>
              <a:rPr lang="ru-RU" dirty="0"/>
              <a:t> – от 321 млн. </a:t>
            </a:r>
            <a:r>
              <a:rPr lang="ru-RU" dirty="0" err="1"/>
              <a:t>през</a:t>
            </a:r>
            <a:r>
              <a:rPr lang="ru-RU" dirty="0"/>
              <a:t> 2005 г. те </a:t>
            </a:r>
            <a:r>
              <a:rPr lang="ru-RU" dirty="0" err="1"/>
              <a:t>нарастват</a:t>
            </a:r>
            <a:r>
              <a:rPr lang="ru-RU" dirty="0"/>
              <a:t> до 7,9 млрд. </a:t>
            </a:r>
            <a:r>
              <a:rPr lang="ru-RU" dirty="0" err="1"/>
              <a:t>през</a:t>
            </a:r>
            <a:r>
              <a:rPr lang="ru-RU" dirty="0"/>
              <a:t> 2012 г. – количество,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генерира</a:t>
            </a:r>
            <a:r>
              <a:rPr lang="ru-RU" dirty="0"/>
              <a:t> приход от €56 млрд. </a:t>
            </a:r>
            <a:r>
              <a:rPr lang="ru-RU" dirty="0" err="1"/>
              <a:t>Във</a:t>
            </a:r>
            <a:r>
              <a:rPr lang="ru-RU" dirty="0"/>
              <a:t> втора фаза се </a:t>
            </a:r>
            <a:r>
              <a:rPr lang="ru-RU" dirty="0" err="1"/>
              <a:t>предприема</a:t>
            </a:r>
            <a:r>
              <a:rPr lang="bg-BG" dirty="0"/>
              <a:t>т амбициозни мерки: </a:t>
            </a:r>
          </a:p>
          <a:p>
            <a:pPr lvl="2"/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безплатните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с 10% в сравнение с 2005 г., а Исландия, </a:t>
            </a:r>
            <a:r>
              <a:rPr lang="ru-RU" dirty="0" err="1"/>
              <a:t>Лихтенщайн</a:t>
            </a:r>
            <a:r>
              <a:rPr lang="ru-RU" dirty="0"/>
              <a:t> и Норвегия се </a:t>
            </a:r>
            <a:r>
              <a:rPr lang="ru-RU" dirty="0" err="1"/>
              <a:t>присъединяват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ЕСТЕ;</a:t>
            </a:r>
            <a:endParaRPr lang="en-GB" dirty="0"/>
          </a:p>
          <a:p>
            <a:pPr lvl="2"/>
            <a:r>
              <a:rPr lang="ru-RU" dirty="0" err="1"/>
              <a:t>включване</a:t>
            </a:r>
            <a:r>
              <a:rPr lang="ru-RU" dirty="0"/>
              <a:t> на </a:t>
            </a:r>
            <a:r>
              <a:rPr lang="ru-RU" dirty="0" err="1"/>
              <a:t>диазотен</a:t>
            </a:r>
            <a:r>
              <a:rPr lang="ru-RU" dirty="0"/>
              <a:t> оксид (N2O) под </a:t>
            </a:r>
            <a:r>
              <a:rPr lang="ru-RU" dirty="0" err="1"/>
              <a:t>регулираните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/>
              <a:t>;</a:t>
            </a:r>
            <a:endParaRPr lang="en-GB" dirty="0"/>
          </a:p>
          <a:p>
            <a:pPr lvl="2"/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първите</a:t>
            </a:r>
            <a:r>
              <a:rPr lang="ru-RU" dirty="0"/>
              <a:t> </a:t>
            </a:r>
            <a:r>
              <a:rPr lang="ru-RU" dirty="0" err="1"/>
              <a:t>аукциони</a:t>
            </a:r>
            <a:r>
              <a:rPr lang="ru-RU" dirty="0"/>
              <a:t> за </a:t>
            </a:r>
            <a:r>
              <a:rPr lang="ru-RU" dirty="0" err="1"/>
              <a:t>квоти</a:t>
            </a:r>
            <a:r>
              <a:rPr lang="ru-RU" dirty="0"/>
              <a:t>; </a:t>
            </a:r>
            <a:endParaRPr lang="en-GB" dirty="0"/>
          </a:p>
          <a:p>
            <a:pPr lvl="2"/>
            <a:r>
              <a:rPr lang="ru-RU" dirty="0"/>
              <a:t>единен </a:t>
            </a:r>
            <a:r>
              <a:rPr lang="ru-RU" dirty="0" err="1"/>
              <a:t>регистър</a:t>
            </a:r>
            <a:r>
              <a:rPr lang="ru-RU" dirty="0"/>
              <a:t> на </a:t>
            </a:r>
            <a:r>
              <a:rPr lang="ru-RU" dirty="0" err="1"/>
              <a:t>трансакциите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квоти</a:t>
            </a:r>
            <a:r>
              <a:rPr lang="ru-RU" dirty="0"/>
              <a:t> и </a:t>
            </a:r>
            <a:r>
              <a:rPr lang="ru-RU" dirty="0" err="1"/>
              <a:t>емисии</a:t>
            </a:r>
            <a:r>
              <a:rPr lang="ru-RU" dirty="0"/>
              <a:t> на </a:t>
            </a:r>
            <a:r>
              <a:rPr lang="ru-RU" dirty="0" err="1"/>
              <a:t>ниво</a:t>
            </a:r>
            <a:r>
              <a:rPr lang="ru-RU" dirty="0"/>
              <a:t> ЕС</a:t>
            </a:r>
            <a:r>
              <a:rPr lang="en-GB" dirty="0"/>
              <a:t>; </a:t>
            </a:r>
          </a:p>
          <a:p>
            <a:pPr lvl="2"/>
            <a:r>
              <a:rPr lang="ru-RU" dirty="0" err="1"/>
              <a:t>авиацията</a:t>
            </a:r>
            <a:r>
              <a:rPr lang="ru-RU" dirty="0"/>
              <a:t> е включена в ЕСТЕ от </a:t>
            </a:r>
            <a:r>
              <a:rPr lang="ru-RU" dirty="0" err="1"/>
              <a:t>януари</a:t>
            </a:r>
            <a:r>
              <a:rPr lang="ru-RU" dirty="0"/>
              <a:t> 2012 г. за полети само в </a:t>
            </a:r>
            <a:r>
              <a:rPr lang="ru-RU" dirty="0" err="1"/>
              <a:t>рамките</a:t>
            </a:r>
            <a:r>
              <a:rPr lang="ru-RU" dirty="0"/>
              <a:t> на ЕС/ЕИЗ, а </a:t>
            </a:r>
            <a:r>
              <a:rPr lang="ru-RU" dirty="0" err="1"/>
              <a:t>тези</a:t>
            </a:r>
            <a:r>
              <a:rPr lang="ru-RU" dirty="0"/>
              <a:t> от трети </a:t>
            </a:r>
            <a:r>
              <a:rPr lang="ru-RU" dirty="0" err="1"/>
              <a:t>страни</a:t>
            </a:r>
            <a:r>
              <a:rPr lang="ru-RU" dirty="0"/>
              <a:t> </a:t>
            </a:r>
            <a:r>
              <a:rPr lang="ru-RU" dirty="0" err="1"/>
              <a:t>остават</a:t>
            </a:r>
            <a:r>
              <a:rPr lang="ru-RU" dirty="0"/>
              <a:t> </a:t>
            </a:r>
            <a:r>
              <a:rPr lang="ru-RU" dirty="0" err="1"/>
              <a:t>извън</a:t>
            </a:r>
            <a:r>
              <a:rPr lang="ru-RU" dirty="0"/>
              <a:t> обхвата (до </a:t>
            </a:r>
            <a:r>
              <a:rPr lang="ru-RU" dirty="0" err="1"/>
              <a:t>декември</a:t>
            </a:r>
            <a:r>
              <a:rPr lang="ru-RU" dirty="0"/>
              <a:t> 2023 г.)</a:t>
            </a:r>
            <a:r>
              <a:rPr lang="en-GB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9A88-5743-4471-A5AB-16DC2240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C46B4-F484-4335-B9B3-EAB20B3C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78CF0-138E-4707-8AFC-EB6D8874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7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E503-5AC7-4251-AC11-6D4CAD98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Етапи на развитие на СТЕ</a:t>
            </a:r>
            <a:r>
              <a:rPr lang="en-GB" dirty="0"/>
              <a:t> (2)</a:t>
            </a:r>
          </a:p>
        </p:txBody>
      </p:sp>
      <p:pic>
        <p:nvPicPr>
          <p:cNvPr id="8" name="Picture 7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B6341F57-9338-47FA-8A06-2D8879E5E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-560" r="28489" b="560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B90B-30F8-4A95-B15E-FFF84C3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ru-RU" sz="1300" b="1"/>
              <a:t>Фаза 3 (2013-2020)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/>
              <a:t> </a:t>
            </a:r>
            <a:r>
              <a:rPr lang="ru-RU" sz="1300" err="1"/>
              <a:t>Реформира</a:t>
            </a:r>
            <a:r>
              <a:rPr lang="ru-RU" sz="1300"/>
              <a:t> </a:t>
            </a:r>
            <a:r>
              <a:rPr lang="ru-RU" sz="1300" err="1"/>
              <a:t>поставянето</a:t>
            </a:r>
            <a:r>
              <a:rPr lang="ru-RU" sz="1300"/>
              <a:t> на горни </a:t>
            </a:r>
            <a:r>
              <a:rPr lang="ru-RU" sz="1300" err="1"/>
              <a:t>прагове</a:t>
            </a:r>
            <a:r>
              <a:rPr lang="ru-RU" sz="1300"/>
              <a:t> на </a:t>
            </a:r>
            <a:r>
              <a:rPr lang="ru-RU" sz="1300" err="1"/>
              <a:t>парниковите</a:t>
            </a:r>
            <a:r>
              <a:rPr lang="ru-RU" sz="1300"/>
              <a:t> </a:t>
            </a:r>
            <a:r>
              <a:rPr lang="ru-RU" sz="1300" err="1"/>
              <a:t>емисии</a:t>
            </a:r>
            <a:r>
              <a:rPr lang="ru-RU" sz="1300"/>
              <a:t> от </a:t>
            </a:r>
            <a:r>
              <a:rPr lang="ru-RU" sz="1300" err="1"/>
              <a:t>национално</a:t>
            </a:r>
            <a:r>
              <a:rPr lang="ru-RU" sz="1300"/>
              <a:t> </a:t>
            </a:r>
            <a:r>
              <a:rPr lang="ru-RU" sz="1300" err="1"/>
              <a:t>определяни</a:t>
            </a:r>
            <a:r>
              <a:rPr lang="ru-RU" sz="1300"/>
              <a:t> </a:t>
            </a:r>
            <a:r>
              <a:rPr lang="ru-RU" sz="1300" err="1"/>
              <a:t>към</a:t>
            </a:r>
            <a:r>
              <a:rPr lang="ru-RU" sz="1300"/>
              <a:t> </a:t>
            </a:r>
            <a:r>
              <a:rPr lang="ru-RU" sz="1300" err="1"/>
              <a:t>наднационално</a:t>
            </a:r>
            <a:r>
              <a:rPr lang="ru-RU" sz="1300"/>
              <a:t> </a:t>
            </a:r>
            <a:r>
              <a:rPr lang="ru-RU" sz="1300" err="1"/>
              <a:t>определяни</a:t>
            </a:r>
            <a:r>
              <a:rPr lang="ru-RU" sz="1300"/>
              <a:t>, на </a:t>
            </a:r>
            <a:r>
              <a:rPr lang="ru-RU" sz="1300" err="1"/>
              <a:t>ниво</a:t>
            </a:r>
            <a:r>
              <a:rPr lang="ru-RU" sz="1300"/>
              <a:t> ЕС. </a:t>
            </a:r>
            <a:r>
              <a:rPr lang="ru-RU" sz="1300" err="1"/>
              <a:t>Разпределението</a:t>
            </a:r>
            <a:r>
              <a:rPr lang="ru-RU" sz="1300"/>
              <a:t> на </a:t>
            </a:r>
            <a:r>
              <a:rPr lang="ru-RU" sz="1300" err="1"/>
              <a:t>квотите</a:t>
            </a:r>
            <a:r>
              <a:rPr lang="ru-RU" sz="1300"/>
              <a:t> се </a:t>
            </a:r>
            <a:r>
              <a:rPr lang="ru-RU" sz="1300" err="1"/>
              <a:t>осъществява</a:t>
            </a:r>
            <a:r>
              <a:rPr lang="ru-RU" sz="1300"/>
              <a:t> чрез </a:t>
            </a:r>
            <a:r>
              <a:rPr lang="ru-RU" sz="1300" err="1"/>
              <a:t>аукциони</a:t>
            </a:r>
            <a:r>
              <a:rPr lang="ru-RU" sz="1300"/>
              <a:t>, </a:t>
            </a:r>
            <a:r>
              <a:rPr lang="ru-RU" sz="1300" err="1"/>
              <a:t>които</a:t>
            </a:r>
            <a:r>
              <a:rPr lang="ru-RU" sz="1300"/>
              <a:t> </a:t>
            </a:r>
            <a:r>
              <a:rPr lang="ru-RU" sz="1300" err="1"/>
              <a:t>действат</a:t>
            </a:r>
            <a:r>
              <a:rPr lang="ru-RU" sz="1300"/>
              <a:t> по общи правила </a:t>
            </a:r>
            <a:r>
              <a:rPr lang="ru-RU" sz="1300" err="1"/>
              <a:t>особено</a:t>
            </a:r>
            <a:r>
              <a:rPr lang="ru-RU" sz="1300"/>
              <a:t> по отношение на </a:t>
            </a:r>
            <a:r>
              <a:rPr lang="ru-RU" sz="1300" err="1"/>
              <a:t>безплатно</a:t>
            </a:r>
            <a:r>
              <a:rPr lang="ru-RU" sz="1300"/>
              <a:t> </a:t>
            </a:r>
            <a:r>
              <a:rPr lang="ru-RU" sz="1300" err="1"/>
              <a:t>предоставяните</a:t>
            </a:r>
            <a:r>
              <a:rPr lang="ru-RU" sz="1300"/>
              <a:t> </a:t>
            </a:r>
            <a:r>
              <a:rPr lang="ru-RU" sz="1300" err="1"/>
              <a:t>квоти</a:t>
            </a:r>
            <a:r>
              <a:rPr lang="ru-RU" sz="1300"/>
              <a:t>. </a:t>
            </a:r>
            <a:r>
              <a:rPr lang="ru-RU" sz="1300" err="1"/>
              <a:t>Намаляват</a:t>
            </a:r>
            <a:r>
              <a:rPr lang="ru-RU" sz="1300"/>
              <a:t> се </a:t>
            </a:r>
            <a:r>
              <a:rPr lang="ru-RU" sz="1300" err="1"/>
              <a:t>горните</a:t>
            </a:r>
            <a:r>
              <a:rPr lang="ru-RU" sz="1300"/>
              <a:t> </a:t>
            </a:r>
            <a:r>
              <a:rPr lang="ru-RU" sz="1300" err="1"/>
              <a:t>граници</a:t>
            </a:r>
            <a:r>
              <a:rPr lang="ru-RU" sz="1300"/>
              <a:t> на </a:t>
            </a:r>
            <a:r>
              <a:rPr lang="ru-RU" sz="1300" err="1"/>
              <a:t>позволени</a:t>
            </a:r>
            <a:r>
              <a:rPr lang="ru-RU" sz="1300"/>
              <a:t> </a:t>
            </a:r>
            <a:r>
              <a:rPr lang="ru-RU" sz="1300" err="1"/>
              <a:t>емисии</a:t>
            </a:r>
            <a:r>
              <a:rPr lang="ru-RU" sz="1300"/>
              <a:t> с линеен фактор от 1,74% </a:t>
            </a:r>
            <a:r>
              <a:rPr lang="ru-RU" sz="1300" err="1"/>
              <a:t>годишно</a:t>
            </a:r>
            <a:r>
              <a:rPr lang="ru-RU" sz="1300"/>
              <a:t>. 57% от </a:t>
            </a:r>
            <a:r>
              <a:rPr lang="ru-RU" sz="1300" err="1"/>
              <a:t>квотите</a:t>
            </a:r>
            <a:r>
              <a:rPr lang="ru-RU" sz="1300"/>
              <a:t> подлежат на </a:t>
            </a:r>
            <a:r>
              <a:rPr lang="ru-RU" sz="1300" err="1"/>
              <a:t>разпределение</a:t>
            </a:r>
            <a:r>
              <a:rPr lang="ru-RU" sz="1300"/>
              <a:t> чрез </a:t>
            </a:r>
            <a:r>
              <a:rPr lang="ru-RU" sz="1300" err="1"/>
              <a:t>търг</a:t>
            </a:r>
            <a:r>
              <a:rPr lang="ru-RU" sz="1300"/>
              <a:t> за периода 2013-2020 г. </a:t>
            </a:r>
            <a:r>
              <a:rPr lang="ru-RU" sz="1300" err="1"/>
              <a:t>Обхватът</a:t>
            </a:r>
            <a:r>
              <a:rPr lang="ru-RU" sz="1300"/>
              <a:t> е </a:t>
            </a:r>
            <a:r>
              <a:rPr lang="ru-RU" sz="1300" err="1"/>
              <a:t>разширен</a:t>
            </a:r>
            <a:r>
              <a:rPr lang="ru-RU" sz="1300"/>
              <a:t>, </a:t>
            </a:r>
            <a:r>
              <a:rPr lang="ru-RU" sz="1300" err="1"/>
              <a:t>стимулирайки</a:t>
            </a:r>
            <a:r>
              <a:rPr lang="ru-RU" sz="1300"/>
              <a:t> </a:t>
            </a:r>
            <a:r>
              <a:rPr lang="ru-RU" sz="1300" err="1"/>
              <a:t>новите</a:t>
            </a:r>
            <a:r>
              <a:rPr lang="ru-RU" sz="1300"/>
              <a:t> </a:t>
            </a:r>
            <a:r>
              <a:rPr lang="ru-RU" sz="1300" err="1"/>
              <a:t>инициативи</a:t>
            </a:r>
            <a:r>
              <a:rPr lang="ru-RU" sz="1300"/>
              <a:t> за </a:t>
            </a:r>
            <a:r>
              <a:rPr lang="ru-RU" sz="1300" err="1"/>
              <a:t>възобновяема</a:t>
            </a:r>
            <a:r>
              <a:rPr lang="ru-RU" sz="1300"/>
              <a:t> </a:t>
            </a:r>
            <a:r>
              <a:rPr lang="ru-RU" sz="1300" err="1"/>
              <a:t>енергия</a:t>
            </a:r>
            <a:r>
              <a:rPr lang="ru-RU" sz="1300"/>
              <a:t>, </a:t>
            </a:r>
            <a:r>
              <a:rPr lang="ru-RU" sz="1300" err="1"/>
              <a:t>улавяне</a:t>
            </a:r>
            <a:r>
              <a:rPr lang="ru-RU" sz="1300"/>
              <a:t> и </a:t>
            </a:r>
            <a:r>
              <a:rPr lang="ru-RU" sz="1300" err="1"/>
              <a:t>съхранение</a:t>
            </a:r>
            <a:r>
              <a:rPr lang="ru-RU" sz="1300"/>
              <a:t> на </a:t>
            </a:r>
            <a:r>
              <a:rPr lang="ru-RU" sz="1300" err="1"/>
              <a:t>въглерод</a:t>
            </a:r>
            <a:r>
              <a:rPr lang="ru-RU" sz="1300"/>
              <a:t> чрез </a:t>
            </a:r>
            <a:r>
              <a:rPr lang="ru-RU" sz="1300" err="1"/>
              <a:t>предоставяне</a:t>
            </a:r>
            <a:r>
              <a:rPr lang="ru-RU" sz="1300"/>
              <a:t> на 300 </a:t>
            </a:r>
            <a:r>
              <a:rPr lang="ru-RU" sz="1300" err="1"/>
              <a:t>милиона</a:t>
            </a:r>
            <a:r>
              <a:rPr lang="ru-RU" sz="1300"/>
              <a:t> </a:t>
            </a:r>
            <a:r>
              <a:rPr lang="ru-RU" sz="1300" err="1"/>
              <a:t>квоти</a:t>
            </a:r>
            <a:r>
              <a:rPr lang="ru-RU" sz="1300"/>
              <a:t>. </a:t>
            </a:r>
          </a:p>
          <a:p>
            <a:r>
              <a:rPr lang="ru-RU" sz="1300" b="1"/>
              <a:t>Фаза 4 (2021-2030)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/>
              <a:t> Контекст на </a:t>
            </a:r>
            <a:r>
              <a:rPr lang="ru-RU" sz="1300" err="1"/>
              <a:t>реформи</a:t>
            </a:r>
            <a:r>
              <a:rPr lang="ru-RU" sz="1300"/>
              <a:t> и </a:t>
            </a:r>
            <a:r>
              <a:rPr lang="ru-RU" sz="1300" err="1"/>
              <a:t>стратегията</a:t>
            </a:r>
            <a:r>
              <a:rPr lang="ru-RU" sz="1300"/>
              <a:t> за </a:t>
            </a:r>
            <a:r>
              <a:rPr lang="ru-RU" sz="1300" err="1"/>
              <a:t>новите</a:t>
            </a:r>
            <a:r>
              <a:rPr lang="ru-RU" sz="1300"/>
              <a:t> </a:t>
            </a:r>
            <a:r>
              <a:rPr lang="ru-RU" sz="1300" err="1"/>
              <a:t>климатични</a:t>
            </a:r>
            <a:r>
              <a:rPr lang="ru-RU" sz="1300"/>
              <a:t> цели на </a:t>
            </a:r>
            <a:r>
              <a:rPr lang="ru-RU" sz="1300" err="1"/>
              <a:t>Съюза</a:t>
            </a:r>
            <a:r>
              <a:rPr lang="ru-RU" sz="1300"/>
              <a:t> и приноса </a:t>
            </a:r>
            <a:r>
              <a:rPr lang="ru-RU" sz="1300" err="1"/>
              <a:t>му</a:t>
            </a:r>
            <a:r>
              <a:rPr lang="ru-RU" sz="1300"/>
              <a:t> </a:t>
            </a:r>
            <a:r>
              <a:rPr lang="ru-RU" sz="1300" err="1"/>
              <a:t>към</a:t>
            </a:r>
            <a:r>
              <a:rPr lang="ru-RU" sz="1300"/>
              <a:t> </a:t>
            </a:r>
            <a:r>
              <a:rPr lang="ru-RU" sz="1300" err="1"/>
              <a:t>Парижкото</a:t>
            </a:r>
            <a:r>
              <a:rPr lang="ru-RU" sz="1300"/>
              <a:t> </a:t>
            </a:r>
            <a:r>
              <a:rPr lang="ru-RU" sz="1300" err="1"/>
              <a:t>споразумение</a:t>
            </a:r>
            <a:r>
              <a:rPr lang="ru-RU" sz="1300"/>
              <a:t> от 2015 г. </a:t>
            </a:r>
            <a:r>
              <a:rPr lang="ru-RU" sz="1300" err="1"/>
              <a:t>Средствата</a:t>
            </a:r>
            <a:r>
              <a:rPr lang="ru-RU" sz="1300"/>
              <a:t>, </a:t>
            </a:r>
            <a:r>
              <a:rPr lang="ru-RU" sz="1300" err="1"/>
              <a:t>генерирани</a:t>
            </a:r>
            <a:r>
              <a:rPr lang="ru-RU" sz="1300"/>
              <a:t> от </a:t>
            </a:r>
            <a:r>
              <a:rPr lang="ru-RU" sz="1300" err="1"/>
              <a:t>търговията</a:t>
            </a:r>
            <a:r>
              <a:rPr lang="ru-RU" sz="1300"/>
              <a:t> с </a:t>
            </a:r>
            <a:r>
              <a:rPr lang="ru-RU" sz="1300" err="1"/>
              <a:t>емисии</a:t>
            </a:r>
            <a:r>
              <a:rPr lang="ru-RU" sz="1300"/>
              <a:t>, </a:t>
            </a:r>
            <a:r>
              <a:rPr lang="ru-RU" sz="1300" err="1"/>
              <a:t>ще</a:t>
            </a:r>
            <a:r>
              <a:rPr lang="ru-RU" sz="1300"/>
              <a:t> </a:t>
            </a:r>
            <a:r>
              <a:rPr lang="ru-RU" sz="1300" err="1"/>
              <a:t>трябва</a:t>
            </a:r>
            <a:r>
              <a:rPr lang="ru-RU" sz="1300"/>
              <a:t> да </a:t>
            </a:r>
            <a:r>
              <a:rPr lang="ru-RU" sz="1300" err="1"/>
              <a:t>бъдат</a:t>
            </a:r>
            <a:r>
              <a:rPr lang="ru-RU" sz="1300"/>
              <a:t> </a:t>
            </a:r>
            <a:r>
              <a:rPr lang="ru-RU" sz="1300" err="1"/>
              <a:t>инвестирани</a:t>
            </a:r>
            <a:r>
              <a:rPr lang="ru-RU" sz="1300"/>
              <a:t> в </a:t>
            </a:r>
            <a:r>
              <a:rPr lang="ru-RU" sz="1300" err="1"/>
              <a:t>дейности</a:t>
            </a:r>
            <a:r>
              <a:rPr lang="ru-RU" sz="1300"/>
              <a:t>, </a:t>
            </a:r>
            <a:r>
              <a:rPr lang="ru-RU" sz="1300" err="1"/>
              <a:t>насърчаващи</a:t>
            </a:r>
            <a:r>
              <a:rPr lang="ru-RU" sz="1300"/>
              <a:t> </a:t>
            </a:r>
            <a:r>
              <a:rPr lang="ru-RU" sz="1300" err="1"/>
              <a:t>прехода</a:t>
            </a:r>
            <a:r>
              <a:rPr lang="ru-RU" sz="1300"/>
              <a:t> </a:t>
            </a:r>
            <a:r>
              <a:rPr lang="ru-RU" sz="1300" err="1"/>
              <a:t>към</a:t>
            </a:r>
            <a:r>
              <a:rPr lang="ru-RU" sz="1300"/>
              <a:t> </a:t>
            </a:r>
            <a:r>
              <a:rPr lang="ru-RU" sz="1300" err="1"/>
              <a:t>нисковъглеродна</a:t>
            </a:r>
            <a:r>
              <a:rPr lang="ru-RU" sz="1300"/>
              <a:t> </a:t>
            </a:r>
            <a:r>
              <a:rPr lang="ru-RU" sz="1300" err="1"/>
              <a:t>икономика</a:t>
            </a:r>
            <a:r>
              <a:rPr lang="ru-RU" sz="1300"/>
              <a:t>. </a:t>
            </a:r>
            <a:r>
              <a:rPr lang="ru-RU" sz="1300" err="1"/>
              <a:t>Същевременно</a:t>
            </a:r>
            <a:r>
              <a:rPr lang="ru-RU" sz="1300"/>
              <a:t> </a:t>
            </a:r>
            <a:r>
              <a:rPr lang="ru-RU" sz="1300" err="1"/>
              <a:t>продължава</a:t>
            </a:r>
            <a:r>
              <a:rPr lang="ru-RU" sz="1300"/>
              <a:t> </a:t>
            </a:r>
            <a:r>
              <a:rPr lang="ru-RU" sz="1300" err="1"/>
              <a:t>предоставянето</a:t>
            </a:r>
            <a:r>
              <a:rPr lang="ru-RU" sz="1300"/>
              <a:t> на </a:t>
            </a:r>
            <a:r>
              <a:rPr lang="ru-RU" sz="1300" err="1"/>
              <a:t>безплатни</a:t>
            </a:r>
            <a:r>
              <a:rPr lang="ru-RU" sz="1300"/>
              <a:t> </a:t>
            </a:r>
            <a:r>
              <a:rPr lang="ru-RU" sz="1300" err="1"/>
              <a:t>квоти</a:t>
            </a:r>
            <a:r>
              <a:rPr lang="ru-RU" sz="1300"/>
              <a:t> с </a:t>
            </a:r>
            <a:r>
              <a:rPr lang="ru-RU" sz="1300" err="1"/>
              <a:t>оглед</a:t>
            </a:r>
            <a:r>
              <a:rPr lang="ru-RU" sz="1300"/>
              <a:t> защита </a:t>
            </a:r>
            <a:r>
              <a:rPr lang="ru-RU" sz="1300" err="1"/>
              <a:t>конкурентоспособността</a:t>
            </a:r>
            <a:r>
              <a:rPr lang="ru-RU" sz="1300"/>
              <a:t> на </a:t>
            </a:r>
            <a:r>
              <a:rPr lang="ru-RU" sz="1300" err="1"/>
              <a:t>предприятията</a:t>
            </a:r>
            <a:r>
              <a:rPr lang="ru-RU" sz="1300"/>
              <a:t>, </a:t>
            </a:r>
            <a:r>
              <a:rPr lang="ru-RU" sz="1300" err="1"/>
              <a:t>действащи</a:t>
            </a:r>
            <a:r>
              <a:rPr lang="ru-RU" sz="1300"/>
              <a:t> на </a:t>
            </a:r>
            <a:r>
              <a:rPr lang="ru-RU" sz="1300" err="1"/>
              <a:t>европейска</a:t>
            </a:r>
            <a:r>
              <a:rPr lang="ru-RU" sz="1300"/>
              <a:t> </a:t>
            </a:r>
            <a:r>
              <a:rPr lang="ru-RU" sz="1300" err="1"/>
              <a:t>територия</a:t>
            </a:r>
            <a:r>
              <a:rPr lang="ru-RU" sz="1300"/>
              <a:t>. </a:t>
            </a:r>
            <a:r>
              <a:rPr lang="ru-RU" sz="1300" err="1"/>
              <a:t>Допълнително</a:t>
            </a:r>
            <a:r>
              <a:rPr lang="ru-RU" sz="1300"/>
              <a:t> </a:t>
            </a:r>
            <a:r>
              <a:rPr lang="ru-RU" sz="1300" err="1"/>
              <a:t>намаляване</a:t>
            </a:r>
            <a:r>
              <a:rPr lang="ru-RU" sz="1300"/>
              <a:t> с линеен фактор от 2,2% на </a:t>
            </a:r>
            <a:r>
              <a:rPr lang="ru-RU" sz="1300" err="1"/>
              <a:t>отпусканите</a:t>
            </a:r>
            <a:r>
              <a:rPr lang="ru-RU" sz="1300"/>
              <a:t> </a:t>
            </a:r>
            <a:r>
              <a:rPr lang="ru-RU" sz="1300" err="1"/>
              <a:t>квоти</a:t>
            </a:r>
            <a:r>
              <a:rPr lang="ru-RU" sz="1300"/>
              <a:t> от 2021 г. с </a:t>
            </a:r>
            <a:r>
              <a:rPr lang="ru-RU" sz="1300" err="1"/>
              <a:t>идеята</a:t>
            </a:r>
            <a:r>
              <a:rPr lang="ru-RU" sz="1300"/>
              <a:t> да се </a:t>
            </a:r>
            <a:r>
              <a:rPr lang="ru-RU" sz="1300" err="1"/>
              <a:t>стимулира</a:t>
            </a:r>
            <a:r>
              <a:rPr lang="ru-RU" sz="1300"/>
              <a:t> </a:t>
            </a:r>
            <a:r>
              <a:rPr lang="ru-RU" sz="1300" err="1"/>
              <a:t>възходящо</a:t>
            </a:r>
            <a:r>
              <a:rPr lang="ru-RU" sz="1300"/>
              <a:t> </a:t>
            </a:r>
            <a:r>
              <a:rPr lang="ru-RU" sz="1300" err="1"/>
              <a:t>ценово</a:t>
            </a:r>
            <a:r>
              <a:rPr lang="ru-RU" sz="1300"/>
              <a:t> </a:t>
            </a:r>
            <a:r>
              <a:rPr lang="ru-RU" sz="1300" err="1"/>
              <a:t>равнище</a:t>
            </a:r>
            <a:r>
              <a:rPr lang="ru-RU" sz="1300"/>
              <a:t> на </a:t>
            </a:r>
            <a:r>
              <a:rPr lang="ru-RU" sz="1300" err="1"/>
              <a:t>въглерода</a:t>
            </a:r>
            <a:r>
              <a:rPr lang="ru-RU" sz="1300"/>
              <a:t>. </a:t>
            </a:r>
          </a:p>
          <a:p>
            <a:endParaRPr lang="en-GB" sz="13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00D1-6A8C-4743-8694-861A7EA2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2A0F40-5E4A-4A86-9D1A-966B29879CC3}" type="datetime1">
              <a:rPr lang="en-GB" smtClean="0"/>
              <a:pPr>
                <a:spcAft>
                  <a:spcPts val="600"/>
                </a:spcAft>
              </a:pPr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B196-9F96-407B-A44E-E8A57D50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4CC2-24D9-4A49-9BEE-2EBF3ECD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82BF06-CE13-4406-8473-5EF4136E4AD1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3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771E-6AB8-47D5-8444-42CE0B3A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Очаквани</a:t>
            </a:r>
            <a:r>
              <a:rPr lang="ru-RU" sz="3200" dirty="0"/>
              <a:t> </a:t>
            </a:r>
            <a:r>
              <a:rPr lang="ru-RU" sz="3200" dirty="0" err="1"/>
              <a:t>ефекти</a:t>
            </a:r>
            <a:r>
              <a:rPr lang="ru-RU" sz="3200" dirty="0"/>
              <a:t> от </a:t>
            </a:r>
            <a:r>
              <a:rPr lang="ru-RU" sz="3200" dirty="0" err="1"/>
              <a:t>въвеждането</a:t>
            </a:r>
            <a:r>
              <a:rPr lang="ru-RU" sz="3200" dirty="0"/>
              <a:t> на </a:t>
            </a:r>
            <a:r>
              <a:rPr lang="ru-RU" sz="3200" dirty="0" err="1"/>
              <a:t>европейския</a:t>
            </a:r>
            <a:r>
              <a:rPr lang="ru-RU" sz="3200" dirty="0"/>
              <a:t> </a:t>
            </a:r>
            <a:r>
              <a:rPr lang="ru-RU" sz="3200" dirty="0" err="1"/>
              <a:t>въглероден</a:t>
            </a:r>
            <a:r>
              <a:rPr lang="ru-RU" sz="3200" dirty="0"/>
              <a:t> </a:t>
            </a:r>
            <a:r>
              <a:rPr lang="ru-RU" sz="3200" dirty="0" err="1"/>
              <a:t>граничен</a:t>
            </a:r>
            <a:r>
              <a:rPr lang="ru-RU" sz="3200" dirty="0"/>
              <a:t> </a:t>
            </a:r>
            <a:r>
              <a:rPr lang="ru-RU" sz="3200" dirty="0" err="1"/>
              <a:t>данък</a:t>
            </a:r>
            <a:r>
              <a:rPr lang="ru-RU" sz="3200" dirty="0"/>
              <a:t> за бизнеса и </a:t>
            </a:r>
            <a:r>
              <a:rPr lang="ru-RU" sz="3200" dirty="0" err="1"/>
              <a:t>стимулиране</a:t>
            </a:r>
            <a:r>
              <a:rPr lang="ru-RU" sz="3200" dirty="0"/>
              <a:t> на </a:t>
            </a:r>
            <a:r>
              <a:rPr lang="ru-RU" sz="3200" dirty="0" err="1"/>
              <a:t>енергийния</a:t>
            </a:r>
            <a:r>
              <a:rPr lang="ru-RU" sz="3200" dirty="0"/>
              <a:t> </a:t>
            </a:r>
            <a:r>
              <a:rPr lang="ru-RU" sz="3200" dirty="0" err="1"/>
              <a:t>преход</a:t>
            </a:r>
            <a:r>
              <a:rPr lang="ru-RU" sz="3200" dirty="0"/>
              <a:t> в и </a:t>
            </a:r>
            <a:r>
              <a:rPr lang="ru-RU" sz="3200" dirty="0" err="1"/>
              <a:t>извън</a:t>
            </a:r>
            <a:r>
              <a:rPr lang="ru-RU" sz="3200" dirty="0"/>
              <a:t> </a:t>
            </a:r>
            <a:r>
              <a:rPr lang="ru-RU" sz="3200" dirty="0" err="1"/>
              <a:t>Европейския</a:t>
            </a:r>
            <a:r>
              <a:rPr lang="ru-RU" sz="3200" dirty="0"/>
              <a:t> </a:t>
            </a:r>
            <a:r>
              <a:rPr lang="ru-RU" sz="3200" dirty="0" err="1"/>
              <a:t>съюз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EB97-C82F-414D-A66E-A521661C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Преходът към чиста енергия и климатичен неутралитет изисква трансформация на съществуващите икономически и социални системи: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bg-BG" dirty="0"/>
              <a:t>Климатичните цели на ЕС ще доведат до промени в пазара на труда и квалификационната адекватност на хората, работещи в редица европейски региони; 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bg-BG" dirty="0"/>
              <a:t>Наложителна е подготовка и планиране за промените, които ще настъпят в засегнати индустрии и региони; 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bg-BG" dirty="0"/>
              <a:t>Приобщаването на основните търговски партньори на ЕС към климатичните амбиции на съюза би неутрализирало до определена степен негативните последици на европейския пазар на труда; 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bg-BG" dirty="0"/>
              <a:t>Приходите от въглероден данък трябва да бъдат използвани за други „зелени“ мерки и политики на устойчивост – включително подпомагане на регионите, където ще настъпи период да преход от индустриални производства с висок интензитет на въглерод към дейности, щадящи околната среда. 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0526-3A22-4C67-A2B3-F003D20B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7A093-008A-4AFA-9E7E-0EA47881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B9CB-A89F-4C5A-B6DF-31EBBC76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5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81AF-C869-4F7F-BC80-52039ABA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Очаквани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ефекти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от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въвеждането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въглероден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граничен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данък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за бизнеса и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стимулиране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енергийния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преход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и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извън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съюз</a:t>
            </a:r>
            <a:r>
              <a:rPr kumimoji="0" lang="en-GB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CCD7-9DBA-402F-971C-034F238C1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Енергиен</a:t>
            </a:r>
            <a:r>
              <a:rPr lang="ru-RU" dirty="0"/>
              <a:t> </a:t>
            </a:r>
            <a:r>
              <a:rPr lang="ru-RU" dirty="0" err="1"/>
              <a:t>преход</a:t>
            </a:r>
            <a:r>
              <a:rPr lang="ru-RU" dirty="0"/>
              <a:t> в контекста на </a:t>
            </a:r>
            <a:r>
              <a:rPr lang="ru-RU" dirty="0" err="1"/>
              <a:t>Европейската</a:t>
            </a:r>
            <a:r>
              <a:rPr lang="ru-RU" dirty="0"/>
              <a:t> зелена сделка: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парниковите</a:t>
            </a:r>
            <a:r>
              <a:rPr lang="ru-RU" dirty="0"/>
              <a:t> </a:t>
            </a:r>
            <a:r>
              <a:rPr lang="ru-RU" dirty="0" err="1"/>
              <a:t>газове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ЕС </a:t>
            </a:r>
            <a:r>
              <a:rPr lang="ru-RU" dirty="0" err="1"/>
              <a:t>емитира</a:t>
            </a:r>
            <a:r>
              <a:rPr lang="ru-RU" dirty="0"/>
              <a:t>, с 40% до 2030 г.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равнище</a:t>
            </a:r>
            <a:r>
              <a:rPr lang="ru-RU" dirty="0"/>
              <a:t> от 1990 г.;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ЕС да </a:t>
            </a:r>
            <a:r>
              <a:rPr lang="ru-RU" dirty="0" err="1"/>
              <a:t>управлява</a:t>
            </a:r>
            <a:r>
              <a:rPr lang="ru-RU" dirty="0"/>
              <a:t> най-</a:t>
            </a:r>
            <a:r>
              <a:rPr lang="ru-RU" dirty="0" err="1"/>
              <a:t>големия</a:t>
            </a:r>
            <a:r>
              <a:rPr lang="ru-RU" dirty="0"/>
              <a:t> </a:t>
            </a:r>
            <a:r>
              <a:rPr lang="ru-RU" dirty="0" err="1"/>
              <a:t>пазар</a:t>
            </a:r>
            <a:r>
              <a:rPr lang="ru-RU" dirty="0"/>
              <a:t> за </a:t>
            </a:r>
            <a:r>
              <a:rPr lang="ru-RU" dirty="0" err="1"/>
              <a:t>въглеродни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/>
              <a:t> в света (СТЕ);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/>
              <a:t>Стремеж</a:t>
            </a:r>
            <a:r>
              <a:rPr lang="ru-RU" dirty="0"/>
              <a:t> да </a:t>
            </a:r>
            <a:r>
              <a:rPr lang="ru-RU" dirty="0" err="1"/>
              <a:t>постигане</a:t>
            </a:r>
            <a:r>
              <a:rPr lang="ru-RU" dirty="0"/>
              <a:t> </a:t>
            </a:r>
            <a:r>
              <a:rPr lang="ru-RU" dirty="0" err="1"/>
              <a:t>пълна</a:t>
            </a:r>
            <a:r>
              <a:rPr lang="ru-RU" dirty="0"/>
              <a:t> </a:t>
            </a:r>
            <a:r>
              <a:rPr lang="ru-RU" dirty="0" err="1"/>
              <a:t>климатична</a:t>
            </a:r>
            <a:r>
              <a:rPr lang="ru-RU" dirty="0"/>
              <a:t> </a:t>
            </a:r>
            <a:r>
              <a:rPr lang="ru-RU" dirty="0" err="1"/>
              <a:t>неутралност</a:t>
            </a:r>
            <a:r>
              <a:rPr lang="ru-RU" dirty="0"/>
              <a:t> до 2050 г.; 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реализацията</a:t>
            </a:r>
            <a:r>
              <a:rPr lang="ru-RU" dirty="0"/>
              <a:t> на </a:t>
            </a:r>
            <a:r>
              <a:rPr lang="ru-RU" dirty="0" err="1"/>
              <a:t>тази</a:t>
            </a:r>
            <a:r>
              <a:rPr lang="ru-RU" dirty="0"/>
              <a:t> стратегия е </a:t>
            </a:r>
            <a:r>
              <a:rPr lang="ru-RU" dirty="0" err="1"/>
              <a:t>очаквана</a:t>
            </a:r>
            <a:r>
              <a:rPr lang="ru-RU" dirty="0"/>
              <a:t> </a:t>
            </a:r>
            <a:r>
              <a:rPr lang="ru-RU" dirty="0" err="1"/>
              <a:t>следната</a:t>
            </a:r>
            <a:r>
              <a:rPr lang="ru-RU" dirty="0"/>
              <a:t> реакция на бизнеса и </a:t>
            </a:r>
            <a:r>
              <a:rPr lang="ru-RU" dirty="0" err="1"/>
              <a:t>търговски</a:t>
            </a:r>
            <a:r>
              <a:rPr lang="ru-RU" dirty="0"/>
              <a:t> </a:t>
            </a:r>
            <a:r>
              <a:rPr lang="ru-RU" dirty="0" err="1"/>
              <a:t>партньори</a:t>
            </a:r>
            <a:r>
              <a:rPr lang="ru-RU" dirty="0"/>
              <a:t> (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държави</a:t>
            </a:r>
            <a:r>
              <a:rPr lang="ru-RU" dirty="0"/>
              <a:t> </a:t>
            </a:r>
            <a:r>
              <a:rPr lang="ru-RU" dirty="0" err="1"/>
              <a:t>извън</a:t>
            </a:r>
            <a:r>
              <a:rPr lang="ru-RU" dirty="0"/>
              <a:t> ЕС):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4C3A8-1282-48E5-B274-6E6EEC6C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93AA-7EDF-4EE6-9372-E7FB0B9E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2081-91A9-463D-BAED-B05B469A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F289B2-7398-408E-8F92-8B80B2ACC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037586"/>
              </p:ext>
            </p:extLst>
          </p:nvPr>
        </p:nvGraphicFramePr>
        <p:xfrm>
          <a:off x="4727142" y="3857414"/>
          <a:ext cx="6367578" cy="238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DB2D49-80B7-429E-9A88-B8F6473AD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74" y="4694820"/>
            <a:ext cx="1265114" cy="7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23DE-3E09-47DE-848E-03F24A07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583433" cy="1450757"/>
          </a:xfrm>
        </p:spPr>
        <p:txBody>
          <a:bodyPr>
            <a:normAutofit fontScale="90000"/>
          </a:bodyPr>
          <a:lstStyle/>
          <a:p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Очаквани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ефекти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от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въвеждането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въглероден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граничен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данък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за бизнеса и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стимулиране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енергийния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преход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и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извън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съюз</a:t>
            </a:r>
            <a:r>
              <a:rPr kumimoji="0" lang="en-GB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52D6-E732-455A-AEA6-D4C90C59F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86709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Руската федерация даде бърз отговор след разясняването на концепцията за Европейската зелена сделка: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Русия ще завиши екологичните стандарти и свързаното законодателство с цел негласно да доближи своите правни норми с европейските правни актове, особено по отношение на въглеродните емисии;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Сигнал за значимостта на единия вътрешен пазар на ЕС и магнитуда, който има за основен търговски партньор като Русия; </a:t>
            </a:r>
          </a:p>
          <a:p>
            <a:pPr marL="0">
              <a:buNone/>
            </a:pPr>
            <a:r>
              <a:rPr lang="bg-BG" dirty="0"/>
              <a:t>Федерацията разработи и своя национална стратегия за насърчаване на производството и използването на водорода като енергиен източник: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Собствена технология за производството на „жълт водород“;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Налични са още технологиите за производство на „син водород“, „тюркоазен водород“ и предпочитания от ЕС „зелен водород“, при който енергията идва от възобновяеми енергийни източници и се осъществява електролиза на вода;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Последният тип е </a:t>
            </a:r>
            <a:r>
              <a:rPr lang="bg-BG" dirty="0" err="1"/>
              <a:t>приоритизиран</a:t>
            </a:r>
            <a:r>
              <a:rPr lang="bg-BG" dirty="0"/>
              <a:t> от ЕС, но същевременно най-скъп за производство</a:t>
            </a:r>
            <a:r>
              <a:rPr lang="en-GB" dirty="0"/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„</a:t>
            </a:r>
            <a:r>
              <a:rPr lang="ru-RU" dirty="0" err="1"/>
              <a:t>Жълтият</a:t>
            </a:r>
            <a:r>
              <a:rPr lang="ru-RU" dirty="0"/>
              <a:t>“ водород, произведен в </a:t>
            </a:r>
            <a:r>
              <a:rPr lang="ru-RU" dirty="0" err="1"/>
              <a:t>Русия</a:t>
            </a:r>
            <a:r>
              <a:rPr lang="ru-RU" dirty="0"/>
              <a:t>, не би </a:t>
            </a:r>
            <a:r>
              <a:rPr lang="ru-RU" dirty="0" err="1"/>
              <a:t>следвало</a:t>
            </a:r>
            <a:r>
              <a:rPr lang="ru-RU" dirty="0"/>
              <a:t> да се </a:t>
            </a:r>
            <a:r>
              <a:rPr lang="ru-RU" dirty="0" err="1"/>
              <a:t>облага</a:t>
            </a:r>
            <a:r>
              <a:rPr lang="ru-RU" dirty="0"/>
              <a:t> с </a:t>
            </a:r>
            <a:r>
              <a:rPr lang="ru-RU" dirty="0" err="1"/>
              <a:t>граничен</a:t>
            </a:r>
            <a:r>
              <a:rPr lang="ru-RU" dirty="0"/>
              <a:t> </a:t>
            </a:r>
            <a:r>
              <a:rPr lang="ru-RU" dirty="0" err="1"/>
              <a:t>въглероден</a:t>
            </a:r>
            <a:r>
              <a:rPr lang="ru-RU" dirty="0"/>
              <a:t> </a:t>
            </a:r>
            <a:r>
              <a:rPr lang="ru-RU" dirty="0" err="1"/>
              <a:t>данък</a:t>
            </a:r>
            <a:r>
              <a:rPr lang="ru-RU" dirty="0"/>
              <a:t> при внос в ЕС </a:t>
            </a:r>
            <a:r>
              <a:rPr lang="ru-RU" dirty="0" err="1"/>
              <a:t>ако</a:t>
            </a:r>
            <a:r>
              <a:rPr lang="ru-RU" dirty="0"/>
              <a:t> приложим </a:t>
            </a:r>
            <a:r>
              <a:rPr lang="ru-RU" dirty="0" err="1"/>
              <a:t>общото</a:t>
            </a:r>
            <a:r>
              <a:rPr lang="ru-RU" dirty="0"/>
              <a:t> правило - при </a:t>
            </a:r>
            <a:r>
              <a:rPr lang="ru-RU" dirty="0" err="1"/>
              <a:t>неговото</a:t>
            </a:r>
            <a:r>
              <a:rPr lang="ru-RU" dirty="0"/>
              <a:t> производство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отделени</a:t>
            </a:r>
            <a:r>
              <a:rPr lang="ru-RU" dirty="0"/>
              <a:t> </a:t>
            </a:r>
            <a:r>
              <a:rPr lang="ru-RU" dirty="0" err="1"/>
              <a:t>нулеви</a:t>
            </a:r>
            <a:r>
              <a:rPr lang="ru-RU" dirty="0"/>
              <a:t> </a:t>
            </a:r>
            <a:r>
              <a:rPr lang="ru-RU" dirty="0" err="1"/>
              <a:t>емисии</a:t>
            </a:r>
            <a:r>
              <a:rPr lang="ru-RU" dirty="0"/>
              <a:t> на </a:t>
            </a:r>
            <a:r>
              <a:rPr lang="ru-RU" dirty="0" err="1"/>
              <a:t>въглероден</a:t>
            </a:r>
            <a:r>
              <a:rPr lang="ru-RU" dirty="0"/>
              <a:t> диоксид.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DB3C-F5B8-4B78-B836-56A016A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DC453-68B7-49F1-B244-FED17182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095A-02A9-43CA-98AE-5C0D8318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24</a:t>
            </a:fld>
            <a:endParaRPr lang="en-GB"/>
          </a:p>
        </p:txBody>
      </p:sp>
      <p:pic>
        <p:nvPicPr>
          <p:cNvPr id="5122" name="Picture 2" descr="Hydrogen - Energy Education">
            <a:extLst>
              <a:ext uri="{FF2B5EF4-FFF2-40B4-BE49-F238E27FC236}">
                <a16:creationId xmlns:a16="http://schemas.microsoft.com/office/drawing/2014/main" id="{8AECAE7C-ACDB-42E6-9607-BC7B0797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44" y="178229"/>
            <a:ext cx="1461276" cy="14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32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B965-1014-444B-9072-3FEB8707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Очаквани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ефекти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от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въвеждането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въглероден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граничен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данък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за бизнеса и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стимулиране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енергийния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преход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и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извън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9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съюз</a:t>
            </a:r>
            <a:r>
              <a:rPr kumimoji="0" lang="en-GB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</a:t>
            </a:r>
            <a:r>
              <a:rPr kumimoji="0" lang="bg-BG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</a:t>
            </a:r>
            <a:r>
              <a:rPr kumimoji="0" lang="en-GB" sz="29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FB81-8BA4-45BC-8592-17CE1C17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4687" cy="4023360"/>
          </a:xfrm>
        </p:spPr>
        <p:txBody>
          <a:bodyPr/>
          <a:lstStyle/>
          <a:p>
            <a:r>
              <a:rPr lang="bg-BG" dirty="0"/>
              <a:t>Европейският съюз също изрази силен интерес в развитието на водородни инвестиции: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Комисията насърчава въвеждането му в производствения сектор, транспорта и използването му като енергоизточник;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Освен собствено производство, ЕС ще разчита на доставка на това „чисто“ откъм въглеродни емисии гориво отново от Русия – чрез „Северен поток“: </a:t>
            </a:r>
          </a:p>
          <a:p>
            <a:pPr marL="544068" lvl="1" indent="-342900">
              <a:buAutoNum type="arabicParenR"/>
            </a:pPr>
            <a:r>
              <a:rPr lang="bg-BG" dirty="0"/>
              <a:t>Русия разполага с инфраструктура за пренос на водород; </a:t>
            </a:r>
          </a:p>
          <a:p>
            <a:pPr marL="544068" lvl="1" indent="-342900">
              <a:buAutoNum type="arabicParenR"/>
            </a:pPr>
            <a:r>
              <a:rPr lang="bg-BG" dirty="0"/>
              <a:t>Федерацията напредва все повече в технологично отношение за икономически съобразното производство и доставка на водород. </a:t>
            </a:r>
          </a:p>
          <a:p>
            <a:pPr marL="544068" lvl="1" indent="-342900">
              <a:buAutoNum type="arabicParenR"/>
            </a:pPr>
            <a:r>
              <a:rPr lang="bg-BG" dirty="0"/>
              <a:t>РФ прие Национална </a:t>
            </a:r>
            <a:r>
              <a:rPr lang="bg-BG" dirty="0" err="1"/>
              <a:t>пътнa</a:t>
            </a:r>
            <a:r>
              <a:rPr lang="bg-BG" dirty="0"/>
              <a:t> </a:t>
            </a:r>
            <a:r>
              <a:rPr lang="bg-BG" dirty="0" err="1"/>
              <a:t>ĸapтa</a:t>
            </a:r>
            <a:r>
              <a:rPr lang="bg-BG" dirty="0"/>
              <a:t> </a:t>
            </a:r>
            <a:r>
              <a:rPr lang="bg-BG" dirty="0" err="1"/>
              <a:t>зa</a:t>
            </a:r>
            <a:r>
              <a:rPr lang="bg-BG" dirty="0"/>
              <a:t> </a:t>
            </a:r>
            <a:r>
              <a:rPr lang="bg-BG" dirty="0" err="1"/>
              <a:t>paзвитиe</a:t>
            </a:r>
            <a:r>
              <a:rPr lang="bg-BG" dirty="0"/>
              <a:t> </a:t>
            </a:r>
            <a:r>
              <a:rPr lang="bg-BG" dirty="0" err="1"/>
              <a:t>нa</a:t>
            </a:r>
            <a:r>
              <a:rPr lang="bg-BG" dirty="0"/>
              <a:t> </a:t>
            </a:r>
            <a:r>
              <a:rPr lang="bg-BG" dirty="0" err="1"/>
              <a:t>вoдopoднaта</a:t>
            </a:r>
            <a:r>
              <a:rPr lang="bg-BG" dirty="0"/>
              <a:t> </a:t>
            </a:r>
            <a:r>
              <a:rPr lang="bg-BG" dirty="0" err="1"/>
              <a:t>eнepгия</a:t>
            </a:r>
            <a:r>
              <a:rPr lang="bg-BG" dirty="0"/>
              <a:t> </a:t>
            </a:r>
            <a:r>
              <a:rPr lang="bg-BG" dirty="0" err="1"/>
              <a:t>пpeз</a:t>
            </a:r>
            <a:r>
              <a:rPr lang="bg-BG" dirty="0"/>
              <a:t> периода 2020-2024 г. – догонваща стъпка в хода на развитие на енергийната стратегия и климатични цели на ЕС.  </a:t>
            </a:r>
          </a:p>
          <a:p>
            <a:pPr marL="0" indent="0">
              <a:buNone/>
            </a:pPr>
            <a:r>
              <a:rPr lang="bg-BG" dirty="0"/>
              <a:t>Дългосрочна ориентация към въглероден неутралитет споделят редица страни по света (САЩ, Япония, Канада, Китай), но за реална „въглеродна надпревара“ все още не може да се говори: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Граничният въглероден данък на ЕС обаче би могъл да бъде </a:t>
            </a:r>
            <a:r>
              <a:rPr lang="bg-BG" b="1" dirty="0"/>
              <a:t>стимулиращ фактор </a:t>
            </a:r>
            <a:r>
              <a:rPr lang="bg-BG" dirty="0"/>
              <a:t>в глобален план.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1B40-96CD-4844-8A29-667F8217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C444F-ADB6-4292-A9A3-2D4BB897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F245-6117-486E-9C5F-030BD7D9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0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9CDA-0788-4893-ACC8-DCF42BC6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Очаквани</a:t>
            </a:r>
            <a:r>
              <a:rPr lang="ru-RU" sz="3600" dirty="0"/>
              <a:t> </a:t>
            </a:r>
            <a:r>
              <a:rPr lang="ru-RU" sz="3600" dirty="0" err="1"/>
              <a:t>ефекти</a:t>
            </a:r>
            <a:r>
              <a:rPr lang="ru-RU" sz="3600" dirty="0"/>
              <a:t> от </a:t>
            </a:r>
            <a:r>
              <a:rPr lang="ru-RU" sz="3600" dirty="0" err="1"/>
              <a:t>европейския</a:t>
            </a:r>
            <a:r>
              <a:rPr lang="ru-RU" sz="3600" dirty="0"/>
              <a:t> </a:t>
            </a:r>
            <a:r>
              <a:rPr lang="ru-RU" sz="3600" dirty="0" err="1"/>
              <a:t>данък</a:t>
            </a:r>
            <a:r>
              <a:rPr lang="ru-RU" sz="3600" dirty="0"/>
              <a:t> </a:t>
            </a:r>
            <a:r>
              <a:rPr lang="ru-RU" sz="3600" dirty="0" err="1"/>
              <a:t>върху</a:t>
            </a:r>
            <a:r>
              <a:rPr lang="ru-RU" sz="3600" dirty="0"/>
              <a:t> </a:t>
            </a:r>
            <a:r>
              <a:rPr lang="ru-RU" sz="3600" dirty="0" err="1"/>
              <a:t>въглеродните</a:t>
            </a:r>
            <a:r>
              <a:rPr lang="ru-RU" sz="3600" dirty="0"/>
              <a:t> </a:t>
            </a:r>
            <a:r>
              <a:rPr lang="ru-RU" sz="3600" dirty="0" err="1"/>
              <a:t>емисии</a:t>
            </a:r>
            <a:r>
              <a:rPr lang="ru-RU" sz="3600" dirty="0"/>
              <a:t> за </a:t>
            </a:r>
            <a:r>
              <a:rPr lang="ru-RU" sz="3600" dirty="0" err="1"/>
              <a:t>международната</a:t>
            </a:r>
            <a:r>
              <a:rPr lang="ru-RU" sz="3600" dirty="0"/>
              <a:t> </a:t>
            </a:r>
            <a:r>
              <a:rPr lang="ru-RU" sz="3600" dirty="0" err="1"/>
              <a:t>търговия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CBD6-F738-472A-BAC6-89FFA1DDE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Цената на въглерода в ЕС се повишава през последните години, особено видимо след обявяването на Европейската зелена сделка. Това обслужва климатичните цели на съюза, но поражда изменения в бизнес средата и конюнктурата на международната търговия: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„ArcelorMittal“</a:t>
            </a:r>
            <a:r>
              <a:rPr lang="bg-BG" dirty="0"/>
              <a:t>, стоманодобивна компания от Люксембург, ограничава производството си в ЕС поради повишаващите се цени на въглеродните емисии;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Редица компании (ще) разглеждат възможности за изнасяне на производството в юрисдикции, където регулациите не са толкова силни или имат пожелателен характер </a:t>
            </a:r>
            <a:r>
              <a:rPr lang="bg-BG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bg-BG" dirty="0">
                <a:sym typeface="Wingdings" panose="05000000000000000000" pitchFamily="2" charset="2"/>
              </a:rPr>
              <a:t> </a:t>
            </a:r>
            <a:r>
              <a:rPr lang="bg-B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изтичане на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</a:t>
            </a:r>
            <a:r>
              <a:rPr lang="en-GB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endParaRPr lang="bg-BG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Решение към момента са безплатните квоти, отпускани на подобни предприятия, така че да могат да се адаптират икономически и технологично към новите очаквания спрямо бизнеса.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Граничният въглероден данък ще има за цел </a:t>
            </a:r>
            <a:r>
              <a:rPr lang="bg-BG" b="1" dirty="0"/>
              <a:t>да отъждестви разходите </a:t>
            </a:r>
            <a:r>
              <a:rPr lang="bg-BG" dirty="0"/>
              <a:t>на вносителите от държави, чиито екологични норми са занижени, с разходите на европейските компании, които трябва да се съобразяват с въглеродния отпечатък при производството и доставката на продуктите си.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DE7E-F11C-4911-9A74-2A26EFFF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280C5-15DD-49B4-9149-8E3AD326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5973C-D1E0-4B33-9552-93900F0C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1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DE697-A594-453F-B07D-3D995E0B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864" y="639097"/>
            <a:ext cx="353720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Държави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които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емитират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над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1%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емисиите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въглероден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диоксид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света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2015 г.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BD08-C602-489A-ABFB-69F8E22D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2A0F40-5E4A-4A86-9D1A-966B29879CC3}" type="datetime1">
              <a:rPr lang="en-US" smtClean="0"/>
              <a:pPr defTabSz="914400">
                <a:spcAft>
                  <a:spcPts val="600"/>
                </a:spcAft>
              </a:pPr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815-0AF9-405C-90BA-0C9DED1F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УНСС I катедра "МИО и Бизнес“ I unwe.bg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59DFC-01BE-4552-B10C-E04CCF8F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482BF06-CE13-4406-8473-5EF4136E4AD1}" type="slidenum">
              <a:rPr lang="en-US" smtClean="0"/>
              <a:pPr defTabSz="914400"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7777ED-976F-48E7-8501-B24073A83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5361"/>
              </p:ext>
            </p:extLst>
          </p:nvPr>
        </p:nvGraphicFramePr>
        <p:xfrm>
          <a:off x="935614" y="324642"/>
          <a:ext cx="5501141" cy="594319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072479">
                  <a:extLst>
                    <a:ext uri="{9D8B030D-6E8A-4147-A177-3AD203B41FA5}">
                      <a16:colId xmlns:a16="http://schemas.microsoft.com/office/drawing/2014/main" val="1187944221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2257555862"/>
                    </a:ext>
                  </a:extLst>
                </a:gridCol>
                <a:gridCol w="1806291">
                  <a:extLst>
                    <a:ext uri="{9D8B030D-6E8A-4147-A177-3AD203B41FA5}">
                      <a16:colId xmlns:a16="http://schemas.microsoft.com/office/drawing/2014/main" val="3953143550"/>
                    </a:ext>
                  </a:extLst>
                </a:gridCol>
                <a:gridCol w="1379158">
                  <a:extLst>
                    <a:ext uri="{9D8B030D-6E8A-4147-A177-3AD203B41FA5}">
                      <a16:colId xmlns:a16="http://schemas.microsoft.com/office/drawing/2014/main" val="1960350404"/>
                    </a:ext>
                  </a:extLst>
                </a:gridCol>
              </a:tblGrid>
              <a:tr h="593257"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Държава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% от глобалните  въглеродните емисии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Млн. тона емисии СО2, емитирани през 2015 г. от изгарянето на въглеводородни горива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Млн. тона емисии на СО2/човек от населението на година, данни за 2015 г.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719493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Китай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 9,041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08711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САЩ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 4,998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15.5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31208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Индия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 2,066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566000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Русия 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 1,469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0749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 1,142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774023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Германия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730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4864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Южна Корея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586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11.6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639385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Иран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    552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7.0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134320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Канада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549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15.3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34640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Саудитска арабия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531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6855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Бразилия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    451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548407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Мексико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442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3.7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32610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Индонезия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442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089121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Южна Африка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428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7.8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37248"/>
                  </a:ext>
                </a:extLst>
              </a:tr>
              <a:tr h="331044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Обединено кралство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390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6.0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61346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Австралия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381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15.8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8156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Италия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331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717613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Турция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    317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13527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>
                          <a:solidFill>
                            <a:schemeClr val="tx1"/>
                          </a:solidFill>
                          <a:effectLst/>
                        </a:rPr>
                        <a:t>Франция</a:t>
                      </a:r>
                      <a:endParaRPr lang="en-GB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  290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928583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Полша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    282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84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bg-BG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Всички други държави</a:t>
                      </a:r>
                      <a:endParaRPr lang="en-GB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 6,757</a:t>
                      </a:r>
                      <a:endParaRPr lang="en-GB" sz="11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82" marR="24582" marT="0" marB="491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4067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E0B053-B6EB-4D44-915B-72BFFAF395CB}"/>
              </a:ext>
            </a:extLst>
          </p:cNvPr>
          <p:cNvSpPr txBox="1"/>
          <p:nvPr/>
        </p:nvSpPr>
        <p:spPr>
          <a:xfrm>
            <a:off x="6091286" y="5877116"/>
            <a:ext cx="6097554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r">
              <a:lnSpc>
                <a:spcPct val="150000"/>
              </a:lnSpc>
              <a:spcBef>
                <a:spcPts val="600"/>
              </a:spcBef>
            </a:pPr>
            <a:r>
              <a:rPr lang="bg-BG" sz="1000" b="1" i="1" dirty="0"/>
              <a:t>Източник</a:t>
            </a:r>
            <a:r>
              <a:rPr lang="bg-BG" sz="1000" dirty="0"/>
              <a:t>: </a:t>
            </a:r>
            <a:r>
              <a:rPr lang="bg-BG" sz="1000" dirty="0" err="1"/>
              <a:t>Union</a:t>
            </a:r>
            <a:r>
              <a:rPr lang="bg-BG" sz="1000" dirty="0"/>
              <a:t> </a:t>
            </a:r>
            <a:r>
              <a:rPr lang="bg-BG" sz="1000" dirty="0" err="1"/>
              <a:t>of</a:t>
            </a:r>
            <a:r>
              <a:rPr lang="bg-BG" sz="1000" dirty="0"/>
              <a:t> </a:t>
            </a:r>
            <a:r>
              <a:rPr lang="bg-BG" sz="1000" dirty="0" err="1"/>
              <a:t>Concerned</a:t>
            </a:r>
            <a:r>
              <a:rPr lang="bg-BG" sz="1000" dirty="0"/>
              <a:t> </a:t>
            </a:r>
            <a:r>
              <a:rPr lang="bg-BG" sz="1000" dirty="0" err="1"/>
              <a:t>Scientists</a:t>
            </a:r>
            <a:r>
              <a:rPr lang="bg-BG" sz="1000" dirty="0"/>
              <a:t>,  </a:t>
            </a:r>
            <a:r>
              <a:rPr lang="bg-BG" sz="1000" dirty="0">
                <a:hlinkClick r:id="rId2"/>
              </a:rPr>
              <a:t>https://www.carbontax.org/where-carbon-is-taxed/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5692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07F2-D074-4E34-A4EE-2B82A26D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Очаквани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ефекти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от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данък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върху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въглеродните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емисии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за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международната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търговия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FA62-E142-405A-8977-CEF16202E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3139"/>
          </a:xfrm>
        </p:spPr>
        <p:txBody>
          <a:bodyPr>
            <a:normAutofit/>
          </a:bodyPr>
          <a:lstStyle/>
          <a:p>
            <a:r>
              <a:rPr lang="bg-BG" dirty="0"/>
              <a:t>Първоначалните реакциите на международните търговски партньори на ЕС относно граничния въглероден данък: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САЩ въведе мита върху вноса на автомобили от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 Реципрочност на мерките – отговор на ЕС във връзка със субсидиите са самолетостроенето (</a:t>
            </a:r>
            <a:r>
              <a:rPr lang="en-GB" dirty="0"/>
              <a:t>Airbus vs. Boeing);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След съгласуване със СТО ЕС започна да облага с мита стоки за над 4 млрд. евро внос от САЩ;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От своя страна САЩ наложиха мита за над 7.5 млрд. долара за стоки внос от ЕС; </a:t>
            </a:r>
          </a:p>
          <a:p>
            <a:pPr marL="0">
              <a:buNone/>
            </a:pPr>
            <a:r>
              <a:rPr lang="bg-BG" dirty="0"/>
              <a:t>Както установихме, въвеждането на граничен въглероден данък дава своите икономически последици и от двете страни на границата. В същото време разкрива политическата сила и потенциал на действие на ЕС: </a:t>
            </a:r>
          </a:p>
          <a:p>
            <a:pPr marL="395478" lvl="1" indent="-285750">
              <a:buFont typeface="Wingdings" panose="05000000000000000000" pitchFamily="2" charset="2"/>
              <a:buChar char="§"/>
            </a:pPr>
            <a:r>
              <a:rPr lang="bg-BG" dirty="0"/>
              <a:t>Съюзът защитава своя бизнес и производства в различните европейски региони; </a:t>
            </a:r>
          </a:p>
          <a:p>
            <a:pPr marL="395478" lvl="1" indent="-285750">
              <a:buFont typeface="Wingdings" panose="05000000000000000000" pitchFamily="2" charset="2"/>
              <a:buChar char="§"/>
            </a:pPr>
            <a:r>
              <a:rPr lang="bg-BG" dirty="0"/>
              <a:t>Защитава се пазара на труда и се осъществява плавна подготовка за трансформация; </a:t>
            </a:r>
          </a:p>
          <a:p>
            <a:pPr marL="395478" lvl="1" indent="-285750">
              <a:buFont typeface="Wingdings" panose="05000000000000000000" pitchFamily="2" charset="2"/>
              <a:buChar char="§"/>
            </a:pPr>
            <a:r>
              <a:rPr lang="bg-BG" dirty="0"/>
              <a:t>Лидерство и активно следване на ангажиментите спрямо Парижкото споразумение от 2015 г.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A30-673F-483F-AF85-C45334B0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3630-A690-4AC4-919B-4C817F85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9E5A-A9FF-4C69-8896-4BB9A09E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5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0A9-DBC2-432F-9719-AEBF7F3F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Очаквани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ефекти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от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европейския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данък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върху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въглеродните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емисии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за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международната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търговия</a:t>
            </a:r>
            <a:r>
              <a:rPr kumimoji="0" lang="ru-RU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34AD-B0BB-45BD-85B2-9AFA7331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bg-BG" dirty="0"/>
              <a:t>Въглеродният данък може да има както възпираща роля при замърсяването с парникови газове, така и позитивен ефект за бюджета на ЕС: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При наличие на политическа воля би могъл да стане част от системата за собствени ресурси в бюджета на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Ползите от него ще бъдат споделяни сред европейските данъкоплатци, финансирайки инициативи, отговарящи на критериите за устойчивост и климатичен неутралитет;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Ценови сигнал към европейските потребители – оскъпяване на продуктите, внесени от производители, чиято технология не е чиста;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Потенциалът на този вероятен приходен източник за бюджета на ЕС трябва да бъде оценен внимателно в контекста на СТО и съвместим с правилата на организацията, където членуват ключови търговски партньори на ЕС.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110B-EDE9-474F-ADA7-F7703035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B3C4-C554-4740-838C-637693E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3192E-0A9D-40C9-8012-27E8069E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4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DE62-92D2-4C47-92AE-F4FF5182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Мястото</a:t>
            </a:r>
            <a:r>
              <a:rPr lang="ru-RU" sz="3200" dirty="0"/>
              <a:t> на </a:t>
            </a:r>
            <a:r>
              <a:rPr lang="ru-RU" sz="3200" dirty="0" err="1"/>
              <a:t>въглеродните</a:t>
            </a:r>
            <a:r>
              <a:rPr lang="ru-RU" sz="3200" dirty="0"/>
              <a:t> </a:t>
            </a:r>
            <a:r>
              <a:rPr lang="ru-RU" sz="3200" dirty="0" err="1"/>
              <a:t>данъци</a:t>
            </a:r>
            <a:r>
              <a:rPr lang="ru-RU" sz="3200" dirty="0"/>
              <a:t> в </a:t>
            </a:r>
            <a:r>
              <a:rPr lang="ru-RU" sz="3200" dirty="0" err="1"/>
              <a:t>глобалните</a:t>
            </a:r>
            <a:r>
              <a:rPr lang="ru-RU" sz="3200" dirty="0"/>
              <a:t> тенденции за </a:t>
            </a:r>
            <a:r>
              <a:rPr lang="ru-RU" sz="3200" dirty="0" err="1"/>
              <a:t>остойностяване</a:t>
            </a:r>
            <a:r>
              <a:rPr lang="ru-RU" sz="3200" dirty="0"/>
              <a:t> на </a:t>
            </a:r>
            <a:r>
              <a:rPr lang="ru-RU" sz="3200" dirty="0" err="1"/>
              <a:t>въглеродни</a:t>
            </a:r>
            <a:r>
              <a:rPr lang="ru-RU" sz="3200" dirty="0"/>
              <a:t> </a:t>
            </a:r>
            <a:r>
              <a:rPr lang="ru-RU" sz="3200" dirty="0" err="1"/>
              <a:t>емисии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3F7F-A277-4D45-A9F4-EEE728C9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1300" cy="46140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Висока </a:t>
            </a:r>
            <a:r>
              <a:rPr lang="bg-BG" b="1" dirty="0"/>
              <a:t>екологична цена </a:t>
            </a:r>
            <a:r>
              <a:rPr lang="bg-BG" dirty="0"/>
              <a:t>за развитието на индустриалните технологии, транспорта и средствата за отопление през  последните 200 г.: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Изменение на климата;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Обезлесяване / опустиняване;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 Нарушено биоразнообразие;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Замърсени въздух и води.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„Почистването на планетата“ – мисията (не)възможна: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Липсва ефикасен метод за „почистване“ от въглеродния диоксид и др. парникови газове, емитирани в атмосферата в резултат на антропологичната дейност;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b="1" dirty="0"/>
              <a:t>Икономически методи </a:t>
            </a:r>
            <a:r>
              <a:rPr lang="bg-BG" dirty="0"/>
              <a:t>за ограничаване на ефектите от замърсяване с парникови газове: </a:t>
            </a:r>
          </a:p>
          <a:p>
            <a:pPr marL="726948" lvl="2" indent="-342900">
              <a:buAutoNum type="arabicPeriod"/>
            </a:pPr>
            <a:r>
              <a:rPr lang="bg-BG" dirty="0"/>
              <a:t>Схеми за търговия с емисии; </a:t>
            </a:r>
          </a:p>
          <a:p>
            <a:pPr marL="726948" lvl="2" indent="-342900">
              <a:buAutoNum type="arabicPeriod"/>
            </a:pPr>
            <a:r>
              <a:rPr lang="bg-BG" dirty="0"/>
              <a:t>Въглеродни данъци; </a:t>
            </a:r>
          </a:p>
          <a:p>
            <a:pPr marL="726948" lvl="2" indent="-342900">
              <a:buAutoNum type="arabicPeriod"/>
            </a:pPr>
            <a:r>
              <a:rPr lang="bg-BG" dirty="0"/>
              <a:t>Компенсаторни механизми (офсет на емисии); </a:t>
            </a:r>
          </a:p>
          <a:p>
            <a:pPr marL="726948" lvl="2" indent="-342900">
              <a:buAutoNum type="arabicPeriod"/>
            </a:pPr>
            <a:r>
              <a:rPr lang="bg-BG" dirty="0"/>
              <a:t>Финансиране на база резултати за климата; </a:t>
            </a:r>
          </a:p>
          <a:p>
            <a:pPr marL="726948" lvl="2" indent="-342900">
              <a:buAutoNum type="arabicPeriod"/>
            </a:pPr>
            <a:r>
              <a:rPr lang="bg-BG" dirty="0"/>
              <a:t>Вътрешно ценообразуване на въглеродните емисии.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92F7-7DCE-4D9A-8A67-9AFA6BA3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1C39-CE87-4C0E-A13E-095346A7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3780-C951-454C-95BB-ADFB04ED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3</a:t>
            </a:fld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FE3FD72-265A-4485-8545-A11E9BF01017}"/>
              </a:ext>
            </a:extLst>
          </p:cNvPr>
          <p:cNvSpPr/>
          <p:nvPr/>
        </p:nvSpPr>
        <p:spPr>
          <a:xfrm>
            <a:off x="6096000" y="4851918"/>
            <a:ext cx="118188" cy="1175658"/>
          </a:xfrm>
          <a:prstGeom prst="righ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0C003-37E9-47E7-950A-668D7F6D2CE0}"/>
              </a:ext>
            </a:extLst>
          </p:cNvPr>
          <p:cNvSpPr txBox="1"/>
          <p:nvPr/>
        </p:nvSpPr>
        <p:spPr>
          <a:xfrm>
            <a:off x="6799574" y="5255081"/>
            <a:ext cx="331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Остойностяване на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bg-BG" dirty="0"/>
              <a:t> емисии </a:t>
            </a:r>
          </a:p>
          <a:p>
            <a:pPr algn="ctr"/>
            <a:r>
              <a:rPr lang="bg-BG" sz="1400" dirty="0">
                <a:solidFill>
                  <a:schemeClr val="bg1">
                    <a:lumMod val="50000"/>
                  </a:schemeClr>
                </a:solidFill>
              </a:rPr>
              <a:t>(парична стойност за количество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tCO</a:t>
            </a:r>
            <a:r>
              <a:rPr lang="en-GB" sz="1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bg-BG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6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3EE6-818B-4F29-9C9C-5E506D7D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/>
              <a:t>Въглеродният граничен данък и ефектите за бизнеса – предизвикателства в преход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74AE-0F15-4DAA-9F5E-0B48DD0D1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99251" cy="4614052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Според предварителния вариант на предложението</a:t>
            </a:r>
            <a:r>
              <a:rPr lang="en-GB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Граничният въглероден данък ще се отнася за държави извън митническия съюз на ЕС</a:t>
            </a:r>
            <a:r>
              <a:rPr lang="en-GB" dirty="0"/>
              <a:t>;</a:t>
            </a:r>
            <a:endParaRPr lang="bg-B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Граничният въглероден данък няма да се прилага за отвъдморските територии на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Компромис (отпадане или отстъпка на данъка) може да бъде направен и за най-бедните държави, които търгуват с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В обхвата на въглеродния данък попадат цимент, електричество, тор, производството на желязо и стомана, алуминий: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Европейската комисия ще има правото да приема делегирани правни актове във връзка с промени в списъка с гореизложените регулирани производства/продукти. </a:t>
            </a:r>
          </a:p>
          <a:p>
            <a:r>
              <a:rPr lang="bg-BG" dirty="0"/>
              <a:t>Търговските партньори извън ЕС и синхронизация на екологичните стандарти: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В зависимост от степента на доближаване до стандартите за нисковъглеродна индустрия на ЕС и интеграцията в СТЕ на ЕС, трети страни ще имат възможност да бъдат изключени от задължението да плащат въглероден данък при внос в Единния вътрешен пазар;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 Верификация на въглеродния отпечатък (емисии – директни и косвени) в трети страни ще се извършва от акредитирани за тази цел лица от компетентен орган, управляващ прилагането на въглеродния данък при внос в ЕС;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Решение за освобождаване или облагане от/с дължим въглероден данък при внос ще се извършва от споменатия номиниран компетентен орган в страните членки.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96F91-98A8-4191-92D7-6DE82AC0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FDE8-65B6-45A1-97CC-7B0BE20A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3217-B2F9-400B-A664-A80A5C09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72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C1B0-A95E-40F6-BF84-6CDCE0B2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bg-BG" sz="4000" dirty="0"/>
              <a:t>Въглеродният граничен данък и ефектите за бизнеса – предизвикателства в преход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E530-AA37-47BD-91FF-E85D2C90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5817"/>
          </a:xfrm>
        </p:spPr>
        <p:txBody>
          <a:bodyPr>
            <a:normAutofit/>
          </a:bodyPr>
          <a:lstStyle/>
          <a:p>
            <a:r>
              <a:rPr lang="bg-BG" dirty="0"/>
              <a:t>При внос от трета страна в Единния вътрешен пазар на ЕС компаниите трябва: </a:t>
            </a:r>
          </a:p>
          <a:p>
            <a:pPr marL="749808" lvl="1" indent="-457200">
              <a:buFont typeface="+mj-lt"/>
              <a:buAutoNum type="arabicParenR"/>
            </a:pPr>
            <a:r>
              <a:rPr lang="bg-BG" dirty="0"/>
              <a:t>Да получат разрешение за внос от компетентния национален орган, отговорен за верифицирането на въглеродните емисии и съответствие с екологичните норми на ЕС; </a:t>
            </a:r>
          </a:p>
          <a:p>
            <a:pPr marL="749808" lvl="1" indent="-457200">
              <a:buFont typeface="+mj-lt"/>
              <a:buAutoNum type="arabicParenR"/>
            </a:pPr>
            <a:r>
              <a:rPr lang="bg-BG" dirty="0"/>
              <a:t>Отчитат пред компетентния национален орган до 31 май всяка година: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 общото количество въглеродни емисии въз основа на вноса за предходната календарна година; 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Броя издадени сертификати за въглеродни емисии от компетентния орган въз основа на общото количество емисии върху вноса на продукти; 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Въглеродните емисии, свързани с режим на активно</a:t>
            </a:r>
            <a:r>
              <a:rPr lang="en-GB" dirty="0"/>
              <a:t> </a:t>
            </a:r>
            <a:r>
              <a:rPr lang="bg-BG" dirty="0"/>
              <a:t>или пасивно усъвършенстване ако в него участват продукти, попадащи под обхвата на данъка; 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Ако усъвършенстването (преработването) се осъществява в страни извън митническата територия на ЕС – то въглеродните емисии следва да бъдат декларирани под общия режим на граничния въглероден данък; </a:t>
            </a:r>
          </a:p>
          <a:p>
            <a:pPr marL="749808" lvl="1" indent="-457200">
              <a:buFont typeface="+mj-lt"/>
              <a:buAutoNum type="arabicParenR"/>
            </a:pPr>
            <a:r>
              <a:rPr lang="bg-BG" dirty="0"/>
              <a:t>Отстъпка от граничния въглероден данък е предвидена в случаите, където вече веднъж е заплатен въглероден данък в страната на произход на стоката: 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Необходима е верификация на този тип емисии от акредитирано за тази цел лице в третата страна; </a:t>
            </a:r>
          </a:p>
          <a:p>
            <a:pPr marL="932688" lvl="2" indent="-457200">
              <a:buFont typeface="+mj-lt"/>
              <a:buAutoNum type="alphaLcPeriod"/>
            </a:pPr>
            <a:r>
              <a:rPr lang="bg-BG" dirty="0"/>
              <a:t>Необходимо е потвърждение, че заплатеният в третата страна въглероден данък не подлежи на възстановяване след осъществен износ или друг вид търговска операция. </a:t>
            </a:r>
          </a:p>
          <a:p>
            <a:pPr marL="932688" lvl="2" indent="-457200">
              <a:buFont typeface="+mj-lt"/>
              <a:buAutoNum type="alphaLcPeriod"/>
            </a:pPr>
            <a:endParaRPr lang="bg-BG" dirty="0"/>
          </a:p>
          <a:p>
            <a:pPr marL="749808" lvl="1" indent="-457200">
              <a:buFont typeface="+mj-lt"/>
              <a:buAutoNum type="arabicParenR"/>
            </a:pPr>
            <a:endParaRPr lang="bg-BG" dirty="0"/>
          </a:p>
          <a:p>
            <a:pPr marL="932688" lvl="2" indent="-457200">
              <a:buFont typeface="+mj-lt"/>
              <a:buAutoNum type="alphaLcPeriod"/>
            </a:pP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E861-D0C4-438F-A15D-CBCBCFA9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7082-2572-4378-A103-BE71BD8D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1903-3D58-4F30-B8B4-21A8B2F5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51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CF34-79BE-4BEF-BFA0-CDBC7CD2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/>
              <a:t>Въглеродният граничен данък и ефектите за бизнеса – предизвикателства в преход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560F-F20F-4929-9ED7-34C07FF4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411709" cy="43777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/>
              <a:t>Компетентният орган, управляващ процеса по прилагане на въглеродния граничен данък, ще бъде отговорен за: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Определяне на цената и издаването чрез търгуване, препродаването и анулирането на въглеродните сертификати за вносителите в ЕС;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Изготвянето на единен модел на декларация за дължим въглероден данък;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Поддържането на регистър на въглеродните сертификати, проверката и съхранението на декларациите на вносителите, за които е приложим въглероден данък (включително на нулеви декларации при върнати стоки обратно в митническата територия на съюза);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Издаването на авторизация/разрешение за внос от трети страни, за които е приложим въглероден данък и чиито вносна продукция подлежи на облагане (съдържа материали и производствена технология, при която има въглероден отпечатък);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Акредитира лицата, които ще верифицират въглеродните емисии и удостоверяват за заплатен въглероден данък (в случаите на съществуващ такъв) в трети страни;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bg-BG" dirty="0"/>
              <a:t> Сътрудничество с митническите органи, особено по отношение на продуктите, попадащи в обхвата на граничния въглероден данък, праговете за деклариране, проверка на съответствието и наказателни глоби при нарушения.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25FE0-4DFF-47F3-9CDE-1FBB057C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F709-6079-4657-87CD-AA140CCC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7EC3-F7B7-4294-8F21-D73AC849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32</a:t>
            </a:fld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E7A8176-CDE8-4365-9BF6-FD07ADD6F17B}"/>
              </a:ext>
            </a:extLst>
          </p:cNvPr>
          <p:cNvSpPr/>
          <p:nvPr/>
        </p:nvSpPr>
        <p:spPr>
          <a:xfrm>
            <a:off x="8929396" y="1845734"/>
            <a:ext cx="3038866" cy="406054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Митническите власти ще бъдат отговорни за проверка на декларацията за дължим въглероден данък, представена от вносител, който е бил предварително одобрен от компетентния орган, управляващ прилагането на въглеродния данък. Митническите власти на границата на представяне ще проверят декларираното количество (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), произход, номенклатура, данни за вносителя и(ли) представляващото го лице. а вносителят ще трябва да заплати дължимия данък или при деклариране на вноса, или преди непосредственото освобождаване на стоките. </a:t>
            </a:r>
            <a:b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Подаване на данни към ГД „Евростат“ и други звена на ЕК</a:t>
            </a:r>
          </a:p>
        </p:txBody>
      </p:sp>
    </p:spTree>
    <p:extLst>
      <p:ext uri="{BB962C8B-B14F-4D97-AF65-F5344CB8AC3E}">
        <p14:creationId xmlns:p14="http://schemas.microsoft.com/office/powerpoint/2010/main" val="3662835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C8B3-ACB7-4246-A015-EAABDF9E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3117"/>
            <a:ext cx="10058400" cy="69987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Благодаря за вниманието!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C5535-8B58-49FC-A6BF-927B8D6B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A15C-0EC0-421E-AD4A-0ADF83BB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F314-A884-442D-8226-96EEE682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33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5A27A-C26E-4552-A69E-599840C5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15" y="2249446"/>
            <a:ext cx="7116168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AF9B-BF5A-4CFE-92A9-8077DB4A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Схеми за търговия с емисии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A839-79AE-45E8-B155-5B2466E7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768"/>
          </a:xfrm>
        </p:spPr>
        <p:txBody>
          <a:bodyPr/>
          <a:lstStyle/>
          <a:p>
            <a:r>
              <a:rPr lang="bg-BG" dirty="0"/>
              <a:t>Схемите за търговия с емисии (на английски </a:t>
            </a:r>
            <a:r>
              <a:rPr lang="en-GB" dirty="0"/>
              <a:t>„emission trading systems“, ETS</a:t>
            </a:r>
            <a:r>
              <a:rPr lang="bg-BG" dirty="0"/>
              <a:t> - бел.ред.) е организирана система, при която: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Емитентите</a:t>
            </a:r>
            <a:r>
              <a:rPr lang="ru-RU" dirty="0"/>
              <a:t> </a:t>
            </a:r>
            <a:r>
              <a:rPr lang="ru-RU" b="1" dirty="0" err="1"/>
              <a:t>търгуват</a:t>
            </a:r>
            <a:r>
              <a:rPr lang="ru-RU" b="1" dirty="0"/>
              <a:t> с </a:t>
            </a:r>
            <a:r>
              <a:rPr lang="ru-RU" b="1" dirty="0" err="1"/>
              <a:t>емисионни</a:t>
            </a:r>
            <a:r>
              <a:rPr lang="ru-RU" b="1" dirty="0"/>
              <a:t> </a:t>
            </a:r>
            <a:r>
              <a:rPr lang="ru-RU" b="1" dirty="0" err="1"/>
              <a:t>единици</a:t>
            </a:r>
            <a:r>
              <a:rPr lang="ru-RU" b="1" dirty="0"/>
              <a:t> (</a:t>
            </a:r>
            <a:r>
              <a:rPr lang="ru-RU" b="1" dirty="0" err="1"/>
              <a:t>квоти</a:t>
            </a:r>
            <a:r>
              <a:rPr lang="ru-RU" b="1" dirty="0"/>
              <a:t>), </a:t>
            </a:r>
            <a:r>
              <a:rPr lang="ru-RU" dirty="0"/>
              <a:t>за да </a:t>
            </a:r>
            <a:r>
              <a:rPr lang="ru-RU" dirty="0" err="1"/>
              <a:t>постигнат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цели по отношение </a:t>
            </a:r>
            <a:r>
              <a:rPr lang="ru-RU" dirty="0" err="1"/>
              <a:t>органичаване</a:t>
            </a:r>
            <a:r>
              <a:rPr lang="ru-RU" dirty="0"/>
              <a:t> на </a:t>
            </a:r>
            <a:r>
              <a:rPr lang="ru-RU" dirty="0" err="1"/>
              <a:t>емисиите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Компаниите</a:t>
            </a:r>
            <a:r>
              <a:rPr lang="ru-RU" dirty="0"/>
              <a:t>, </a:t>
            </a:r>
            <a:r>
              <a:rPr lang="ru-RU" dirty="0" err="1"/>
              <a:t>участващи</a:t>
            </a:r>
            <a:r>
              <a:rPr lang="ru-RU" dirty="0"/>
              <a:t> в </a:t>
            </a:r>
            <a:r>
              <a:rPr lang="bg-BG" dirty="0"/>
              <a:t>схемите за търговия с емисии, имат възможност да: </a:t>
            </a:r>
          </a:p>
          <a:p>
            <a:pPr marL="726948" lvl="2" indent="-342900">
              <a:buAutoNum type="arabicPeriod"/>
            </a:pPr>
            <a:r>
              <a:rPr lang="bg-BG" dirty="0"/>
              <a:t>прилагат собствени мерки за намаляване на генерираните от тях емисии;</a:t>
            </a:r>
          </a:p>
          <a:p>
            <a:pPr marL="726948" lvl="2" indent="-342900">
              <a:buAutoNum type="arabicPeriod"/>
            </a:pPr>
            <a:r>
              <a:rPr lang="bg-BG" dirty="0"/>
              <a:t>закупуват емисионни единици на пазара на въглеродни емисии.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При избор между вариант 1. и 2. бизнесът отчита </a:t>
            </a:r>
            <a:r>
              <a:rPr lang="bg-BG" b="1" dirty="0"/>
              <a:t>относителните разходи </a:t>
            </a:r>
            <a:r>
              <a:rPr lang="bg-BG" dirty="0"/>
              <a:t>за всеки от тези варианти (</a:t>
            </a:r>
            <a:r>
              <a:rPr lang="en-GB" dirty="0"/>
              <a:t>Lin, Jia, 2019</a:t>
            </a:r>
            <a:r>
              <a:rPr lang="bg-BG" dirty="0"/>
              <a:t>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Схемите за търговия с емисии (СТЕ) на практика създават предлагане и търсене на емисионни единици, което води до </a:t>
            </a:r>
            <a:r>
              <a:rPr lang="bg-BG" b="1" dirty="0"/>
              <a:t>определянето на пазарна цена </a:t>
            </a:r>
            <a:r>
              <a:rPr lang="bg-BG" dirty="0"/>
              <a:t>за емисиите на парникови газове;</a:t>
            </a:r>
          </a:p>
          <a:p>
            <a:pPr marL="0" indent="0">
              <a:buNone/>
            </a:pPr>
            <a:r>
              <a:rPr lang="bg-BG" dirty="0"/>
              <a:t>Основна цел е: възпиращ ефект върху емитирането на въглеродни емисии</a:t>
            </a:r>
            <a:r>
              <a:rPr lang="bg-B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g-B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 </a:t>
            </a:r>
            <a:r>
              <a:rPr lang="bg-BG" dirty="0">
                <a:sym typeface="Wingdings" panose="05000000000000000000" pitchFamily="2" charset="2"/>
              </a:rPr>
              <a:t>позитивно влияние върху околната среда; </a:t>
            </a:r>
          </a:p>
          <a:p>
            <a:pPr marL="0" indent="0">
              <a:buNone/>
            </a:pPr>
            <a:r>
              <a:rPr lang="bg-BG" dirty="0">
                <a:sym typeface="Wingdings" panose="05000000000000000000" pitchFamily="2" charset="2"/>
              </a:rPr>
              <a:t>Основен недостатък на СТЕ е ценовата гъвкавост и несигурност.  </a:t>
            </a:r>
            <a:endParaRPr lang="bg-BG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30FAF-04DB-4A58-9019-B6E33CB2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0659-BBF9-4B76-B86D-5C076D3B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7545-E468-4FC5-A0C9-1DF750E9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8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8F84-EFE8-4DB0-80C4-FCEF4A95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Схеми за търговия с емисии (2)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717DC-34B0-4487-B6A4-A9B1908CC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59132"/>
              </p:ext>
            </p:extLst>
          </p:nvPr>
        </p:nvGraphicFramePr>
        <p:xfrm>
          <a:off x="1096963" y="2110902"/>
          <a:ext cx="10058400" cy="443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D96B-8C8A-4377-ADED-3D336E77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3512-00B7-400D-B566-9CA49149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3A164-D958-4283-983A-8C3BCF0F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820ED-A6C2-4A69-B9AB-8CCA3A4F4267}"/>
              </a:ext>
            </a:extLst>
          </p:cNvPr>
          <p:cNvSpPr txBox="1"/>
          <p:nvPr/>
        </p:nvSpPr>
        <p:spPr>
          <a:xfrm>
            <a:off x="2283893" y="1926236"/>
            <a:ext cx="7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Съществуват два основни типа СТЕ</a:t>
            </a:r>
            <a:r>
              <a:rPr lang="en-GB" dirty="0"/>
              <a:t> </a:t>
            </a:r>
            <a:r>
              <a:rPr lang="bg-BG" dirty="0"/>
              <a:t>според начина на функционирането им: </a:t>
            </a:r>
          </a:p>
        </p:txBody>
      </p:sp>
    </p:spTree>
    <p:extLst>
      <p:ext uri="{BB962C8B-B14F-4D97-AF65-F5344CB8AC3E}">
        <p14:creationId xmlns:p14="http://schemas.microsoft.com/office/powerpoint/2010/main" val="411538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6428B08C-3726-4BB7-8183-63839915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3" y="0"/>
            <a:ext cx="12299004" cy="6332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1E1E7-7D8F-49CD-AA43-33692641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Въглеродни данъци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FCBE-238D-467B-949D-83121230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2147"/>
          </a:xfrm>
        </p:spPr>
        <p:txBody>
          <a:bodyPr/>
          <a:lstStyle/>
          <a:p>
            <a:r>
              <a:rPr lang="bg-BG" dirty="0"/>
              <a:t>Определя се </a:t>
            </a:r>
            <a:r>
              <a:rPr lang="bg-BG" b="1" dirty="0"/>
              <a:t>фиксирана цена на въглеродните емисии </a:t>
            </a:r>
            <a:r>
              <a:rPr lang="bg-BG" dirty="0"/>
              <a:t>чрез:</a:t>
            </a:r>
          </a:p>
          <a:p>
            <a:pPr marL="544068" lvl="1" indent="-342900">
              <a:buFont typeface="+mj-lt"/>
              <a:buAutoNum type="arabicPeriod"/>
            </a:pPr>
            <a:r>
              <a:rPr lang="bg-BG" dirty="0"/>
              <a:t>Облагане със законово установена данъчна ставка на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bg-BG" dirty="0"/>
              <a:t>емисии (и др. парникови газове);</a:t>
            </a:r>
          </a:p>
          <a:p>
            <a:pPr marL="544068" lvl="1" indent="-342900">
              <a:buFont typeface="+mj-lt"/>
              <a:buAutoNum type="arabicPeriod"/>
            </a:pPr>
            <a:r>
              <a:rPr lang="bg-BG" dirty="0"/>
              <a:t>Чрез облагане на въглеродното съдържание на изкопаеми горива (т.е. цена за тон въглероден диоксид, отделен при изгарянето на различните изкопаеми горива,  изразен в тонове емисии от въглероден диоксид, tCO</a:t>
            </a:r>
            <a:r>
              <a:rPr lang="bg-BG" baseline="-25000" dirty="0"/>
              <a:t>2</a:t>
            </a:r>
            <a:r>
              <a:rPr lang="bg-BG" dirty="0"/>
              <a:t>e). 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 Въглеродните данъци не могат да осигурят горни прагове (фиксиран обем) на отделените в атмосферата въглеродни емисии, с които емитентите трябва да се съобразят;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 Националните правителства имат свободата да определят ценовото равнище на въглерода: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При СТЕ цената е гъвкава и се определя от пазарните сили на търсенето и предлагането, а също така и от количествата отпускани и налични безплатни квоти към момента на търговия;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/>
              <a:t>Въглеродните данъци обслужват както екологични, така и фискални цели на правителствата (</a:t>
            </a:r>
            <a:r>
              <a:rPr lang="en-GB" dirty="0" err="1"/>
              <a:t>Narassimhan</a:t>
            </a:r>
            <a:r>
              <a:rPr lang="en-GB" dirty="0"/>
              <a:t>, Gallagher, Koester &amp; </a:t>
            </a:r>
            <a:r>
              <a:rPr lang="en-GB" dirty="0" err="1"/>
              <a:t>Alejo</a:t>
            </a:r>
            <a:r>
              <a:rPr lang="en-GB" dirty="0"/>
              <a:t>, 2017)</a:t>
            </a:r>
            <a:r>
              <a:rPr lang="bg-BG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152ED-3514-4BAF-BCB7-5CFB19CD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A03E2-D40F-482E-A6D4-49F02991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EA98-2E5B-4F42-9E84-FC34EF59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1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0777E996-F740-4797-95B6-3105D2A9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3" y="0"/>
            <a:ext cx="12299004" cy="6332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4D448-02A3-4A14-9C64-30B842B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Въглеродни данъци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4502-2FAB-486C-B1C8-92CBC1BA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bg-BG" dirty="0"/>
              <a:t>Подходът за остойностяване а въглеродните емисии трябва да бъде внимателно избран от правителствата с оглед националните особености и политическата действителност (</a:t>
            </a:r>
            <a:r>
              <a:rPr lang="en-GB" dirty="0" err="1"/>
              <a:t>Gercheva</a:t>
            </a:r>
            <a:r>
              <a:rPr lang="en-GB" dirty="0"/>
              <a:t>, 2020);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Определяне на цената на парниковите газове спомага за: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-B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нтернализирането</a:t>
            </a:r>
            <a:r>
              <a:rPr lang="bg-B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външни разходи</a:t>
            </a: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свързани с климатичните изменения като например: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Здравеопазване;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ети по земеделските култури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bg-B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Harizanova-Bartos</a:t>
            </a: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Stoyanova</a:t>
            </a: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Имуществени загуби в следствие на наводнения и др. (Александрова, 2019).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Тежестта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въглеродните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данъци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трябва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мобилизиране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инвестиции за: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Чисти технологии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иновации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Стимулиране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нови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нисковъглеродни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двигатели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икономически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Галучи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Димитрова, 2018;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Желязкова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24F9A-9455-4929-BEAC-4C14438E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0F40-5E4A-4A86-9D1A-966B29879CC3}" type="datetime1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22B2F-1ACE-4B53-A76B-5D07DB80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9430-1EC5-4C86-B22B-FA2B858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BF06-CE13-4406-8473-5EF4136E4A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9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3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F34C2-607C-4B34-B786-09A9455C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bg-BG" dirty="0"/>
              <a:t>Компенсаторни механизми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302902-45CD-4176-8FA5-E7B9B877D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-176" r="72837" b="175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AE94-B027-4DA0-A749-B4C80CCF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bg-BG" sz="1400"/>
              <a:t>Компенсаторните механизми (</a:t>
            </a:r>
            <a:r>
              <a:rPr lang="en-GB" sz="1400"/>
              <a:t>offset mechanisms) </a:t>
            </a:r>
            <a:r>
              <a:rPr lang="bg-BG" sz="1400"/>
              <a:t>са инструмент за остойностяване на въглеродните емисии, при който определяме намалението на парниковите газове от изпълнението на дейности по различни екологични и енергийни програми и проекти: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1400"/>
              <a:t>Национални програми за саниране на частни жилищни и обществени сгради;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1400"/>
              <a:t>Проекти за изграждане и експлоатиране на соларни паркове;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1400"/>
              <a:t>Вятърни паркове;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1400"/>
              <a:t>Други мощности за генериране на нисковъглеродна енергия. </a:t>
            </a:r>
          </a:p>
          <a:p>
            <a:pPr marL="0" indent="0">
              <a:buNone/>
            </a:pPr>
            <a:r>
              <a:rPr lang="bg-BG" sz="1400"/>
              <a:t>За намалените си емисии чрез компенсаторни механизми емитентите получават „</a:t>
            </a:r>
            <a:r>
              <a:rPr lang="bg-BG" sz="1400" b="1"/>
              <a:t>въглеродни кредити</a:t>
            </a:r>
            <a:r>
              <a:rPr lang="bg-BG" sz="1400"/>
              <a:t>“, които се издават въз основата на счетоводен протокол и официален регистър: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1400"/>
              <a:t>Въглеродните кредити могат да бъдат използвани от бизнеса за изпълнение на климатични цели за декарбонизация както в национален, така и в международен план. </a:t>
            </a:r>
          </a:p>
          <a:p>
            <a:pPr marL="0" indent="0">
              <a:buNone/>
            </a:pPr>
            <a:endParaRPr lang="en-GB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ABF14-5B3F-4B0B-A3F6-CF72B5DE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2A0F40-5E4A-4A86-9D1A-966B29879CC3}" type="datetime1">
              <a:rPr lang="en-GB" smtClean="0"/>
              <a:pPr>
                <a:spcAft>
                  <a:spcPts val="600"/>
                </a:spcAft>
              </a:pPr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B513-1A97-457D-98C1-260A4C9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УНСС I катедра "МИО и Бизнес“ I unwe.bg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9484D-675A-4D27-833C-9A19CF16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82BF06-CE13-4406-8473-5EF4136E4AD1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B8E3CAC-768C-4F25-85B7-1647F2F9E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14892" b="-1"/>
          <a:stretch/>
        </p:blipFill>
        <p:spPr>
          <a:xfrm>
            <a:off x="0" y="9"/>
            <a:ext cx="12192000" cy="6208839"/>
          </a:xfrm>
          <a:prstGeom prst="rect">
            <a:avLst/>
          </a:prstGeom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8CCFF8-46AB-48D9-9950-2C93BB6E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Финансиране на база резултати за климата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E030-B94C-49C1-8B39-FE7104A2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ru-RU" err="1"/>
              <a:t>Финансирането</a:t>
            </a:r>
            <a:r>
              <a:rPr lang="ru-RU"/>
              <a:t> на база </a:t>
            </a:r>
            <a:r>
              <a:rPr lang="ru-RU" err="1"/>
              <a:t>резултати</a:t>
            </a:r>
            <a:r>
              <a:rPr lang="ru-RU"/>
              <a:t> за климата (</a:t>
            </a:r>
            <a:r>
              <a:rPr lang="ru-RU" err="1"/>
              <a:t>Results</a:t>
            </a:r>
            <a:r>
              <a:rPr lang="ru-RU"/>
              <a:t> Based </a:t>
            </a:r>
            <a:r>
              <a:rPr lang="ru-RU" err="1"/>
              <a:t>Climate</a:t>
            </a:r>
            <a:r>
              <a:rPr lang="ru-RU"/>
              <a:t> Finance, RBCF) </a:t>
            </a:r>
            <a:r>
              <a:rPr lang="ru-RU" err="1"/>
              <a:t>представлява</a:t>
            </a:r>
            <a:r>
              <a:rPr lang="ru-RU"/>
              <a:t>:</a:t>
            </a:r>
            <a:br>
              <a:rPr lang="ru-RU"/>
            </a:br>
            <a:endParaRPr lang="ru-RU"/>
          </a:p>
          <a:p>
            <a:pPr lvl="1">
              <a:buFont typeface="Wingdings" panose="05000000000000000000" pitchFamily="2" charset="2"/>
              <a:buChar char="§"/>
            </a:pPr>
            <a:r>
              <a:rPr lang="ru-RU"/>
              <a:t>Подход, при </a:t>
            </a:r>
            <a:r>
              <a:rPr lang="ru-RU" err="1"/>
              <a:t>който</a:t>
            </a:r>
            <a:r>
              <a:rPr lang="ru-RU"/>
              <a:t> се </a:t>
            </a:r>
            <a:r>
              <a:rPr lang="ru-RU" err="1"/>
              <a:t>извършват</a:t>
            </a:r>
            <a:r>
              <a:rPr lang="ru-RU"/>
              <a:t> </a:t>
            </a:r>
            <a:r>
              <a:rPr lang="ru-RU" err="1"/>
              <a:t>плащания</a:t>
            </a:r>
            <a:r>
              <a:rPr lang="ru-RU"/>
              <a:t> </a:t>
            </a:r>
            <a:r>
              <a:rPr lang="ru-RU" err="1"/>
              <a:t>към</a:t>
            </a:r>
            <a:r>
              <a:rPr lang="ru-RU"/>
              <a:t> бизнеса след </a:t>
            </a:r>
            <a:r>
              <a:rPr lang="ru-RU" err="1"/>
              <a:t>постигането</a:t>
            </a:r>
            <a:r>
              <a:rPr lang="ru-RU"/>
              <a:t> на </a:t>
            </a:r>
            <a:r>
              <a:rPr lang="ru-RU" err="1"/>
              <a:t>предварително</a:t>
            </a:r>
            <a:r>
              <a:rPr lang="ru-RU"/>
              <a:t> </a:t>
            </a:r>
            <a:r>
              <a:rPr lang="ru-RU" err="1"/>
              <a:t>зададени</a:t>
            </a:r>
            <a:r>
              <a:rPr lang="ru-RU"/>
              <a:t> </a:t>
            </a:r>
            <a:r>
              <a:rPr lang="ru-RU" err="1"/>
              <a:t>резултати</a:t>
            </a:r>
            <a:r>
              <a:rPr lang="ru-RU"/>
              <a:t>, </a:t>
            </a:r>
            <a:r>
              <a:rPr lang="ru-RU" err="1"/>
              <a:t>свързани</a:t>
            </a:r>
            <a:r>
              <a:rPr lang="ru-RU"/>
              <a:t> с </a:t>
            </a:r>
            <a:r>
              <a:rPr lang="ru-RU" err="1"/>
              <a:t>управлението</a:t>
            </a:r>
            <a:r>
              <a:rPr lang="ru-RU"/>
              <a:t> на </a:t>
            </a:r>
            <a:r>
              <a:rPr lang="ru-RU" err="1"/>
              <a:t>изменението</a:t>
            </a:r>
            <a:r>
              <a:rPr lang="ru-RU"/>
              <a:t> на климата - напр. </a:t>
            </a:r>
            <a:r>
              <a:rPr lang="ru-RU" err="1"/>
              <a:t>намаляване</a:t>
            </a:r>
            <a:r>
              <a:rPr lang="ru-RU"/>
              <a:t> на </a:t>
            </a:r>
            <a:r>
              <a:rPr lang="ru-RU" err="1"/>
              <a:t>парниковите</a:t>
            </a:r>
            <a:r>
              <a:rPr lang="ru-RU"/>
              <a:t> </a:t>
            </a:r>
            <a:r>
              <a:rPr lang="ru-RU" err="1"/>
              <a:t>емисии</a:t>
            </a:r>
            <a:r>
              <a:rPr lang="ru-RU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err="1"/>
              <a:t>Верифицирането</a:t>
            </a:r>
            <a:r>
              <a:rPr lang="ru-RU"/>
              <a:t> на </a:t>
            </a:r>
            <a:r>
              <a:rPr lang="ru-RU" err="1"/>
              <a:t>тези</a:t>
            </a:r>
            <a:r>
              <a:rPr lang="ru-RU"/>
              <a:t> </a:t>
            </a:r>
            <a:r>
              <a:rPr lang="ru-RU" err="1"/>
              <a:t>резултати</a:t>
            </a:r>
            <a:r>
              <a:rPr lang="ru-RU"/>
              <a:t> се </a:t>
            </a:r>
            <a:r>
              <a:rPr lang="ru-RU" err="1"/>
              <a:t>осъществява</a:t>
            </a:r>
            <a:r>
              <a:rPr lang="ru-RU"/>
              <a:t> с проверка от </a:t>
            </a:r>
            <a:r>
              <a:rPr lang="ru-RU" err="1"/>
              <a:t>финансиращата</a:t>
            </a:r>
            <a:r>
              <a:rPr lang="ru-RU"/>
              <a:t> организация или друг компетентен орган;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err="1"/>
              <a:t>Целѝ</a:t>
            </a:r>
            <a:r>
              <a:rPr lang="ru-RU"/>
              <a:t> се </a:t>
            </a:r>
            <a:r>
              <a:rPr lang="ru-RU" err="1"/>
              <a:t>постигане</a:t>
            </a:r>
            <a:r>
              <a:rPr lang="ru-RU"/>
              <a:t> на </a:t>
            </a:r>
            <a:r>
              <a:rPr lang="ru-RU" err="1"/>
              <a:t>проследими</a:t>
            </a:r>
            <a:r>
              <a:rPr lang="ru-RU"/>
              <a:t> </a:t>
            </a:r>
            <a:r>
              <a:rPr lang="ru-RU" err="1"/>
              <a:t>резултати</a:t>
            </a:r>
            <a:r>
              <a:rPr lang="ru-RU"/>
              <a:t> с </a:t>
            </a:r>
            <a:r>
              <a:rPr lang="ru-RU" err="1"/>
              <a:t>оглед</a:t>
            </a:r>
            <a:r>
              <a:rPr lang="ru-RU"/>
              <a:t> благоприятно </a:t>
            </a:r>
            <a:r>
              <a:rPr lang="ru-RU" err="1"/>
              <a:t>въздействие</a:t>
            </a:r>
            <a:r>
              <a:rPr lang="ru-RU"/>
              <a:t> и </a:t>
            </a:r>
            <a:r>
              <a:rPr lang="ru-RU" err="1"/>
              <a:t>сподпомагане</a:t>
            </a:r>
            <a:r>
              <a:rPr lang="ru-RU"/>
              <a:t> на </a:t>
            </a:r>
            <a:r>
              <a:rPr lang="ru-RU" err="1"/>
              <a:t>климатичните</a:t>
            </a:r>
            <a:r>
              <a:rPr lang="ru-RU"/>
              <a:t> цели в глобален и национален план. </a:t>
            </a:r>
            <a:endParaRPr lang="bg-BG"/>
          </a:p>
          <a:p>
            <a:pPr marL="0" indent="0">
              <a:buNone/>
            </a:pPr>
            <a:r>
              <a:rPr lang="bg-BG"/>
              <a:t>Този тип финансиране обслужва и цели за намаляване на бедността и предоставяне на достъп до чиста енергия. </a:t>
            </a:r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D22E8-9ADC-44A6-B3B5-2B2F488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2A0F40-5E4A-4A86-9D1A-966B29879CC3}" type="datetime1">
              <a:rPr lang="en-GB" smtClean="0"/>
              <a:pPr>
                <a:spcAft>
                  <a:spcPts val="600"/>
                </a:spcAft>
              </a:pPr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3A56-8AAD-4404-ADC7-0EB1A5B1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УНСС I катедра "МИО и Бизнес“ I unwe.bg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0F87-E26E-48DE-930E-0474DA8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82BF06-CE13-4406-8473-5EF4136E4AD1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642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4994</TotalTime>
  <Words>6694</Words>
  <Application>Microsoft Office PowerPoint</Application>
  <PresentationFormat>Widescreen</PresentationFormat>
  <Paragraphs>763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Retrospect</vt:lpstr>
      <vt:lpstr>РАЗВИТИЕ НА ПОЛИТИКАТА ЗА ВЪВЕЖДАНЕ НА  ВЪГЛЕРОДНИ ДАНЪЦИ:  ГЛОБАЛНИ И ЕВРОПЕЙСКИ ИЗМЕРЕНИЯ</vt:lpstr>
      <vt:lpstr>Съдържание</vt:lpstr>
      <vt:lpstr>Мястото на въглеродните данъци в глобалните тенденции за остойностяване на въглеродни емисии</vt:lpstr>
      <vt:lpstr>Схеми за търговия с емисии</vt:lpstr>
      <vt:lpstr>Схеми за търговия с емисии (2)</vt:lpstr>
      <vt:lpstr>Въглеродни данъци</vt:lpstr>
      <vt:lpstr>Въглеродни данъци (2)</vt:lpstr>
      <vt:lpstr>Компенсаторни механизми</vt:lpstr>
      <vt:lpstr>Финансиране на база резултати за климата</vt:lpstr>
      <vt:lpstr>Вътрешно ценообразуване на въглеродните емисии</vt:lpstr>
      <vt:lpstr>Държави, градове и региони, въвели въглеродни данъци и други инициативи за ценообразуване на въглеродни емисии през периода 1990 г. - 2021 г.</vt:lpstr>
      <vt:lpstr>Държави, градове и региони, въвели въглеродни данъци и други инициативи за ценообразуване на въглеродни емисии през периода 1990 г. - 2021 г. (2)</vt:lpstr>
      <vt:lpstr>Действащи инициативи за остойностяване на въглеродните емисии към 2021 г.</vt:lpstr>
      <vt:lpstr>Стойности на въглеродните данъци и цени на въглеродния диоксид, формирани по други въглеродни инициативи в избрани държави, щ.д/тон емисии на въглероден диоксид (USD/tCO2e), данни към 1 април 2020 г.</vt:lpstr>
      <vt:lpstr>Европейското измерение на въглеродните данъци в контекста на идеята за въвеждане на въглероден граничен данък на ЕС</vt:lpstr>
      <vt:lpstr>Основни варианти за въвеждане на данъка: модел „данък върху вноса“</vt:lpstr>
      <vt:lpstr>Основни варианти за въвеждане на данъка: модел „данък върху всички стоки“</vt:lpstr>
      <vt:lpstr>Основни варианти за въвеждане на данъка: в контекста на реформирането на СТЕ</vt:lpstr>
      <vt:lpstr>Основни варианти за въвеждане на данъка: в контекста на реформирането на СТЕ (2)</vt:lpstr>
      <vt:lpstr>Етапи на развитие на СТЕ</vt:lpstr>
      <vt:lpstr>Етапи на развитие на СТЕ (2)</vt:lpstr>
      <vt:lpstr>Очаквани ефекти от въвеждането на европейския въглероден граничен данък за бизнеса и стимулиране на енергийния преход в и извън Европейския съюз</vt:lpstr>
      <vt:lpstr>Очаквани ефекти от въвеждането на европейския въглероден граничен данък за бизнеса и стимулиране на енергийния преход в и извън Европейския съюз (2)</vt:lpstr>
      <vt:lpstr>Очаквани ефекти от въвеждането на европейския въглероден граничен данък за бизнеса и стимулиране на енергийния преход в и извън Европейския съюз (3)</vt:lpstr>
      <vt:lpstr>Очаквани ефекти от въвеждането на европейския въглероден граничен данък за бизнеса и стимулиране на енергийния преход в и извън Европейския съюз (4)</vt:lpstr>
      <vt:lpstr>Очаквани ефекти от европейския данък върху въглеродните емисии за международната търговия</vt:lpstr>
      <vt:lpstr>Държави, които емитират над 1% от емисиите на въглероден диоксид в света, данни към 2015 г.</vt:lpstr>
      <vt:lpstr>Очаквани ефекти от европейския данък върху въглеродните емисии за международната търговия (2)</vt:lpstr>
      <vt:lpstr>Очаквани ефекти от европейския данък върху въглеродните емисии за международната търговия (3)</vt:lpstr>
      <vt:lpstr>Въглеродният граничен данък и ефектите за бизнеса – предизвикателства в преход</vt:lpstr>
      <vt:lpstr>Въглеродният граничен данък и ефектите за бизнеса – предизвикателства в преход (2)</vt:lpstr>
      <vt:lpstr>Въглеродният граничен данък и ефектите за бизнеса – предизвикателства в преход (3)</vt:lpstr>
      <vt:lpstr>Благодаря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 фондове и програми за общините през програмен период 2021-2027</dc:title>
  <dc:creator>Filip Petkov</dc:creator>
  <cp:lastModifiedBy>Mariana Tancheva</cp:lastModifiedBy>
  <cp:revision>59</cp:revision>
  <dcterms:created xsi:type="dcterms:W3CDTF">2020-09-16T13:58:05Z</dcterms:created>
  <dcterms:modified xsi:type="dcterms:W3CDTF">2021-07-08T07:16:13Z</dcterms:modified>
</cp:coreProperties>
</file>